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7" r:id="rId3"/>
    <p:sldId id="259" r:id="rId5"/>
    <p:sldId id="260" r:id="rId6"/>
    <p:sldId id="261" r:id="rId7"/>
    <p:sldId id="262" r:id="rId8"/>
    <p:sldId id="263" r:id="rId9"/>
    <p:sldId id="269" r:id="rId10"/>
    <p:sldId id="264" r:id="rId11"/>
    <p:sldId id="265" r:id="rId12"/>
    <p:sldId id="266" r:id="rId13"/>
    <p:sldId id="270" r:id="rId14"/>
    <p:sldId id="271" r:id="rId15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130048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200" b="0" i="0" u="none" strike="noStrike" cap="none" spc="0" normalizeH="0" baseline="0">
        <a:ln>
          <a:noFill/>
        </a:ln>
        <a:solidFill>
          <a:schemeClr val="accent6">
            <a:hueOff val="-1708773"/>
            <a:satOff val="-82171"/>
            <a:lumOff val="-54522"/>
          </a:schemeClr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l" defTabSz="130048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200" b="0" i="0" u="none" strike="noStrike" cap="none" spc="0" normalizeH="0" baseline="0">
        <a:ln>
          <a:noFill/>
        </a:ln>
        <a:solidFill>
          <a:schemeClr val="accent6">
            <a:hueOff val="-1708773"/>
            <a:satOff val="-82171"/>
            <a:lumOff val="-54522"/>
          </a:schemeClr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l" defTabSz="130048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200" b="0" i="0" u="none" strike="noStrike" cap="none" spc="0" normalizeH="0" baseline="0">
        <a:ln>
          <a:noFill/>
        </a:ln>
        <a:solidFill>
          <a:schemeClr val="accent6">
            <a:hueOff val="-1708773"/>
            <a:satOff val="-82171"/>
            <a:lumOff val="-54522"/>
          </a:schemeClr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l" defTabSz="130048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200" b="0" i="0" u="none" strike="noStrike" cap="none" spc="0" normalizeH="0" baseline="0">
        <a:ln>
          <a:noFill/>
        </a:ln>
        <a:solidFill>
          <a:schemeClr val="accent6">
            <a:hueOff val="-1708773"/>
            <a:satOff val="-82171"/>
            <a:lumOff val="-54522"/>
          </a:schemeClr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l" defTabSz="130048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200" b="0" i="0" u="none" strike="noStrike" cap="none" spc="0" normalizeH="0" baseline="0">
        <a:ln>
          <a:noFill/>
        </a:ln>
        <a:solidFill>
          <a:schemeClr val="accent6">
            <a:hueOff val="-1708773"/>
            <a:satOff val="-82171"/>
            <a:lumOff val="-54522"/>
          </a:schemeClr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l" defTabSz="130048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200" b="0" i="0" u="none" strike="noStrike" cap="none" spc="0" normalizeH="0" baseline="0">
        <a:ln>
          <a:noFill/>
        </a:ln>
        <a:solidFill>
          <a:schemeClr val="accent6">
            <a:hueOff val="-1708773"/>
            <a:satOff val="-82171"/>
            <a:lumOff val="-54522"/>
          </a:schemeClr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l" defTabSz="130048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200" b="0" i="0" u="none" strike="noStrike" cap="none" spc="0" normalizeH="0" baseline="0">
        <a:ln>
          <a:noFill/>
        </a:ln>
        <a:solidFill>
          <a:schemeClr val="accent6">
            <a:hueOff val="-1708773"/>
            <a:satOff val="-82171"/>
            <a:lumOff val="-54522"/>
          </a:schemeClr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l" defTabSz="130048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200" b="0" i="0" u="none" strike="noStrike" cap="none" spc="0" normalizeH="0" baseline="0">
        <a:ln>
          <a:noFill/>
        </a:ln>
        <a:solidFill>
          <a:schemeClr val="accent6">
            <a:hueOff val="-1708773"/>
            <a:satOff val="-82171"/>
            <a:lumOff val="-54522"/>
          </a:schemeClr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l" defTabSz="130048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200" b="0" i="0" u="none" strike="noStrike" cap="none" spc="0" normalizeH="0" baseline="0">
        <a:ln>
          <a:noFill/>
        </a:ln>
        <a:solidFill>
          <a:schemeClr val="accent6">
            <a:hueOff val="-1708773"/>
            <a:satOff val="-82171"/>
            <a:lumOff val="-54522"/>
          </a:schemeClr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940675A-B579-460E-94D1-54222C63F5D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74"/>
  </p:normalViewPr>
  <p:slideViewPr>
    <p:cSldViewPr snapToGrid="0" snapToObjects="1">
      <p:cViewPr varScale="1">
        <p:scale>
          <a:sx n="87" d="100"/>
          <a:sy n="87" d="100"/>
        </p:scale>
        <p:origin x="185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8" Type="http://schemas.openxmlformats.org/officeDocument/2006/relationships/tableStyles" Target="tableStyles.xml"/><Relationship Id="rId17" Type="http://schemas.openxmlformats.org/officeDocument/2006/relationships/viewProps" Target="viewProps.xml"/><Relationship Id="rId16" Type="http://schemas.openxmlformats.org/officeDocument/2006/relationships/presProps" Target="presProps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35" name="Shape 35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/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2200">
        <a:solidFill>
          <a:schemeClr val="accent6">
            <a:hueOff val="-1708773"/>
            <a:satOff val="-82171"/>
            <a:lumOff val="-54522"/>
          </a:schemeClr>
        </a:solidFill>
        <a:latin typeface="Lucida Grande"/>
        <a:ea typeface="Lucida Grande"/>
        <a:cs typeface="Lucida Grande"/>
        <a:sym typeface="Lucida Grande"/>
      </a:defRPr>
    </a:lvl1pPr>
    <a:lvl2pPr indent="228600" defTabSz="457200" latinLnBrk="0">
      <a:defRPr sz="2200">
        <a:solidFill>
          <a:schemeClr val="accent6">
            <a:hueOff val="-1708773"/>
            <a:satOff val="-82171"/>
            <a:lumOff val="-54522"/>
          </a:schemeClr>
        </a:solidFill>
        <a:latin typeface="Lucida Grande"/>
        <a:ea typeface="Lucida Grande"/>
        <a:cs typeface="Lucida Grande"/>
        <a:sym typeface="Lucida Grande"/>
      </a:defRPr>
    </a:lvl2pPr>
    <a:lvl3pPr indent="457200" defTabSz="457200" latinLnBrk="0">
      <a:defRPr sz="2200">
        <a:solidFill>
          <a:schemeClr val="accent6">
            <a:hueOff val="-1708773"/>
            <a:satOff val="-82171"/>
            <a:lumOff val="-54522"/>
          </a:schemeClr>
        </a:solidFill>
        <a:latin typeface="Lucida Grande"/>
        <a:ea typeface="Lucida Grande"/>
        <a:cs typeface="Lucida Grande"/>
        <a:sym typeface="Lucida Grande"/>
      </a:defRPr>
    </a:lvl3pPr>
    <a:lvl4pPr indent="685800" defTabSz="457200" latinLnBrk="0">
      <a:defRPr sz="2200">
        <a:solidFill>
          <a:schemeClr val="accent6">
            <a:hueOff val="-1708773"/>
            <a:satOff val="-82171"/>
            <a:lumOff val="-54522"/>
          </a:schemeClr>
        </a:solidFill>
        <a:latin typeface="Lucida Grande"/>
        <a:ea typeface="Lucida Grande"/>
        <a:cs typeface="Lucida Grande"/>
        <a:sym typeface="Lucida Grande"/>
      </a:defRPr>
    </a:lvl4pPr>
    <a:lvl5pPr indent="914400" defTabSz="457200" latinLnBrk="0">
      <a:defRPr sz="2200">
        <a:solidFill>
          <a:schemeClr val="accent6">
            <a:hueOff val="-1708773"/>
            <a:satOff val="-82171"/>
            <a:lumOff val="-54522"/>
          </a:schemeClr>
        </a:solidFill>
        <a:latin typeface="Lucida Grande"/>
        <a:ea typeface="Lucida Grande"/>
        <a:cs typeface="Lucida Grande"/>
        <a:sym typeface="Lucida Grande"/>
      </a:defRPr>
    </a:lvl5pPr>
    <a:lvl6pPr indent="1143000" defTabSz="457200" latinLnBrk="0">
      <a:defRPr sz="2200">
        <a:solidFill>
          <a:schemeClr val="accent6">
            <a:hueOff val="-1708773"/>
            <a:satOff val="-82171"/>
            <a:lumOff val="-54522"/>
          </a:schemeClr>
        </a:solidFill>
        <a:latin typeface="Lucida Grande"/>
        <a:ea typeface="Lucida Grande"/>
        <a:cs typeface="Lucida Grande"/>
        <a:sym typeface="Lucida Grande"/>
      </a:defRPr>
    </a:lvl6pPr>
    <a:lvl7pPr indent="1371600" defTabSz="457200" latinLnBrk="0">
      <a:defRPr sz="2200">
        <a:solidFill>
          <a:schemeClr val="accent6">
            <a:hueOff val="-1708773"/>
            <a:satOff val="-82171"/>
            <a:lumOff val="-54522"/>
          </a:schemeClr>
        </a:solidFill>
        <a:latin typeface="Lucida Grande"/>
        <a:ea typeface="Lucida Grande"/>
        <a:cs typeface="Lucida Grande"/>
        <a:sym typeface="Lucida Grande"/>
      </a:defRPr>
    </a:lvl7pPr>
    <a:lvl8pPr indent="1600200" defTabSz="457200" latinLnBrk="0">
      <a:defRPr sz="2200">
        <a:solidFill>
          <a:schemeClr val="accent6">
            <a:hueOff val="-1708773"/>
            <a:satOff val="-82171"/>
            <a:lumOff val="-54522"/>
          </a:schemeClr>
        </a:solidFill>
        <a:latin typeface="Lucida Grande"/>
        <a:ea typeface="Lucida Grande"/>
        <a:cs typeface="Lucida Grande"/>
        <a:sym typeface="Lucida Grande"/>
      </a:defRPr>
    </a:lvl8pPr>
    <a:lvl9pPr indent="1828800" defTabSz="457200" latinLnBrk="0">
      <a:defRPr sz="2200">
        <a:solidFill>
          <a:schemeClr val="accent6">
            <a:hueOff val="-1708773"/>
            <a:satOff val="-82171"/>
            <a:lumOff val="-54522"/>
          </a:schemeClr>
        </a:solidFill>
        <a:latin typeface="Lucida Grande"/>
        <a:ea typeface="Lucida Grande"/>
        <a:cs typeface="Lucida Grande"/>
        <a:sym typeface="Lucida Grand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Start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1.pdf" descr="image1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88406" y="461774"/>
            <a:ext cx="865213" cy="45568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2" name="Rectangle"/>
          <p:cNvSpPr/>
          <p:nvPr/>
        </p:nvSpPr>
        <p:spPr>
          <a:xfrm>
            <a:off x="11872191" y="9113985"/>
            <a:ext cx="818115" cy="509993"/>
          </a:xfrm>
          <a:prstGeom prst="rect">
            <a:avLst/>
          </a:prstGeom>
          <a:solidFill>
            <a:schemeClr val="accent2">
              <a:hueOff val="-1350521"/>
              <a:satOff val="-3447"/>
              <a:lumOff val="78770"/>
            </a:schemeClr>
          </a:solidFill>
          <a:ln w="12700">
            <a:miter lim="400000"/>
          </a:ln>
        </p:spPr>
        <p:txBody>
          <a:bodyPr lIns="65023" tIns="65023" rIns="65023" bIns="65023"/>
          <a:lstStyle/>
          <a:p>
            <a:pPr>
              <a:defRPr sz="2800"/>
            </a:pPr>
          </a:p>
        </p:txBody>
      </p:sp>
      <p:sp>
        <p:nvSpPr>
          <p:cNvPr id="23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51555" y="1118299"/>
            <a:ext cx="12101690" cy="713461"/>
          </a:xfrm>
          <a:prstGeom prst="rect">
            <a:avLst/>
          </a:prstGeom>
        </p:spPr>
        <p:txBody>
          <a:bodyPr/>
          <a:lstStyle>
            <a:lvl1pPr>
              <a:defRPr b="0"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Title Text</a:t>
            </a:r>
          </a:p>
        </p:txBody>
      </p:sp>
      <p:sp>
        <p:nvSpPr>
          <p:cNvPr id="24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451555" y="2053429"/>
            <a:ext cx="12101690" cy="1812090"/>
          </a:xfrm>
          <a:prstGeom prst="rect">
            <a:avLst/>
          </a:prstGeom>
        </p:spPr>
        <p:txBody>
          <a:bodyPr>
            <a:noAutofit/>
          </a:bodyPr>
          <a:lstStyle>
            <a:lvl2pPr marL="231140" indent="-231140">
              <a:lnSpc>
                <a:spcPct val="100000"/>
              </a:lnSpc>
              <a:defRPr sz="2200"/>
            </a:lvl2pPr>
            <a:lvl3pPr marL="439420" indent="-262890">
              <a:lnSpc>
                <a:spcPct val="100000"/>
              </a:lnSpc>
              <a:defRPr sz="2000"/>
            </a:lvl3pPr>
            <a:lvl4pPr marL="639445" indent="-279400">
              <a:lnSpc>
                <a:spcPct val="100000"/>
              </a:lnSpc>
              <a:defRPr sz="2000"/>
            </a:lvl4pPr>
            <a:lvl5pPr marL="815340" indent="-276860">
              <a:lnSpc>
                <a:spcPct val="100000"/>
              </a:lnSpc>
              <a:defRPr sz="2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25" name="Line Line" descr="Line Line"/>
          <p:cNvPicPr/>
          <p:nvPr/>
        </p:nvPicPr>
        <p:blipFill>
          <a:blip r:embed="rId3"/>
          <a:stretch>
            <a:fillRect/>
          </a:stretch>
        </p:blipFill>
        <p:spPr>
          <a:xfrm>
            <a:off x="464026" y="1790700"/>
            <a:ext cx="12127090" cy="76200"/>
          </a:xfrm>
          <a:prstGeom prst="rect">
            <a:avLst/>
          </a:prstGeom>
          <a:effectLst>
            <a:outerShdw blurRad="50800" dist="25400" dir="5400000" rotWithShape="0">
              <a:schemeClr val="accent6">
                <a:hueOff val="-1708773"/>
                <a:satOff val="-82171"/>
                <a:lumOff val="-54522"/>
                <a:alpha val="38000"/>
              </a:schemeClr>
            </a:outerShdw>
          </a:effectLst>
        </p:spPr>
      </p:pic>
      <p:sp>
        <p:nvSpPr>
          <p:cNvPr id="26" name="Hands-on Deep Learning | YOUR PROJECT TITLE | Group X |  22.09.2020"/>
          <p:cNvSpPr txBox="1"/>
          <p:nvPr/>
        </p:nvSpPr>
        <p:spPr>
          <a:xfrm>
            <a:off x="455681" y="9179923"/>
            <a:ext cx="11990775" cy="509993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anchor="ctr"/>
          <a:lstStyle>
            <a:lvl1pPr>
              <a:lnSpc>
                <a:spcPts val="1100"/>
              </a:lnSpc>
              <a:defRPr sz="1600">
                <a:solidFill>
                  <a:schemeClr val="accent1">
                    <a:hueOff val="330761"/>
                    <a:lumOff val="4871"/>
                  </a:schemeClr>
                </a:solidFill>
              </a:defRPr>
            </a:lvl1pPr>
          </a:lstStyle>
          <a:p>
            <a:r>
              <a:rPr dirty="0"/>
              <a:t>Hands-on Deep Learning</a:t>
            </a:r>
            <a:r>
              <a:rPr lang="en-GB" dirty="0"/>
              <a:t> | Project X</a:t>
            </a:r>
            <a:r>
              <a:rPr dirty="0"/>
              <a:t> | YOUR PROJECT TITLE 	</a:t>
            </a:r>
            <a:endParaRPr dirty="0"/>
          </a:p>
        </p:txBody>
      </p:sp>
      <p:sp>
        <p:nvSpPr>
          <p:cNvPr id="27" name="Prof. Dr. Julija Zavadlav…"/>
          <p:cNvSpPr txBox="1"/>
          <p:nvPr/>
        </p:nvSpPr>
        <p:spPr>
          <a:xfrm>
            <a:off x="476955" y="297470"/>
            <a:ext cx="5295035" cy="71346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/>
          <a:lstStyle/>
          <a:p>
            <a:pPr>
              <a:defRPr sz="1600">
                <a:solidFill>
                  <a:schemeClr val="accent1">
                    <a:hueOff val="330761"/>
                    <a:lumOff val="4871"/>
                  </a:schemeClr>
                </a:solidFill>
              </a:defRPr>
            </a:pPr>
            <a:r>
              <a:t>Prof. Dr. Julija Zavadlav</a:t>
            </a:r>
          </a:p>
          <a:p>
            <a:pPr>
              <a:defRPr sz="1600">
                <a:solidFill>
                  <a:schemeClr val="accent1">
                    <a:hueOff val="330761"/>
                    <a:lumOff val="4871"/>
                  </a:schemeClr>
                </a:solidFill>
              </a:defRPr>
            </a:pPr>
            <a:r>
              <a:t>Professorship of Multiscale Modeling of Fluid Materials</a:t>
            </a:r>
          </a:p>
          <a:p>
            <a:pPr>
              <a:defRPr sz="1600">
                <a:solidFill>
                  <a:schemeClr val="accent1">
                    <a:hueOff val="330761"/>
                    <a:lumOff val="4871"/>
                  </a:schemeClr>
                </a:solidFill>
              </a:defRPr>
            </a:pPr>
            <a:r>
              <a:t>Department of Mechanical Engineering</a:t>
            </a:r>
          </a:p>
        </p:txBody>
      </p:sp>
      <p:sp>
        <p:nvSpPr>
          <p:cNvPr id="2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553861" y="9281468"/>
            <a:ext cx="331822" cy="369332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accent1"/>
                </a:solidFill>
              </a:defRPr>
            </a:lvl1pPr>
          </a:lstStyle>
          <a:p>
            <a:fld id="{86CB4B4D-7CA3-9044-876B-883B54F8677D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4" Type="http://schemas.openxmlformats.org/officeDocument/2006/relationships/theme" Target="../theme/theme1.xml"/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hueOff val="-1350521"/>
            <a:satOff val="-3447"/>
            <a:lumOff val="7877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1.pdf" descr="image1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88406" y="461774"/>
            <a:ext cx="865213" cy="45568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3" name="Rectangle"/>
          <p:cNvSpPr/>
          <p:nvPr/>
        </p:nvSpPr>
        <p:spPr>
          <a:xfrm>
            <a:off x="11872191" y="9113985"/>
            <a:ext cx="818115" cy="509993"/>
          </a:xfrm>
          <a:prstGeom prst="rect">
            <a:avLst/>
          </a:prstGeom>
          <a:solidFill>
            <a:schemeClr val="accent2">
              <a:hueOff val="-1350521"/>
              <a:satOff val="-3447"/>
              <a:lumOff val="78770"/>
            </a:schemeClr>
          </a:solidFill>
          <a:ln w="12700">
            <a:miter lim="400000"/>
          </a:ln>
        </p:spPr>
        <p:txBody>
          <a:bodyPr lIns="65023" tIns="65023" rIns="65023" bIns="65023"/>
          <a:lstStyle/>
          <a:p>
            <a:pPr>
              <a:defRPr sz="2800"/>
            </a:pPr>
          </a:p>
        </p:txBody>
      </p:sp>
      <p:sp>
        <p:nvSpPr>
          <p:cNvPr id="4" name="Prof. Dr. Julija Zavadlav…"/>
          <p:cNvSpPr txBox="1"/>
          <p:nvPr/>
        </p:nvSpPr>
        <p:spPr>
          <a:xfrm>
            <a:off x="476955" y="297470"/>
            <a:ext cx="5295035" cy="71346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/>
          <a:lstStyle/>
          <a:p>
            <a:pPr>
              <a:defRPr sz="1600">
                <a:solidFill>
                  <a:schemeClr val="accent1">
                    <a:hueOff val="330761"/>
                    <a:lumOff val="4871"/>
                  </a:schemeClr>
                </a:solidFill>
              </a:defRPr>
            </a:pPr>
            <a:r>
              <a:t>Prof. Dr. Julija Zavadlav</a:t>
            </a:r>
          </a:p>
          <a:p>
            <a:pPr>
              <a:defRPr sz="1600">
                <a:solidFill>
                  <a:schemeClr val="accent1">
                    <a:hueOff val="330761"/>
                    <a:lumOff val="4871"/>
                  </a:schemeClr>
                </a:solidFill>
              </a:defRPr>
            </a:pPr>
            <a:r>
              <a:t>Professorship of Multiscale Modeling of Fluid Materials</a:t>
            </a:r>
          </a:p>
          <a:p>
            <a:pPr>
              <a:defRPr sz="1600">
                <a:solidFill>
                  <a:schemeClr val="accent1">
                    <a:hueOff val="330761"/>
                    <a:lumOff val="4871"/>
                  </a:schemeClr>
                </a:solidFill>
              </a:defRPr>
            </a:pPr>
            <a:r>
              <a:t>Department of Mechanical Engineering</a:t>
            </a:r>
          </a:p>
        </p:txBody>
      </p:sp>
      <p:sp>
        <p:nvSpPr>
          <p:cNvPr id="5" name="Title Text"/>
          <p:cNvSpPr txBox="1">
            <a:spLocks noGrp="1"/>
          </p:cNvSpPr>
          <p:nvPr>
            <p:ph type="title"/>
          </p:nvPr>
        </p:nvSpPr>
        <p:spPr>
          <a:xfrm>
            <a:off x="451555" y="2959799"/>
            <a:ext cx="12101690" cy="71346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/>
          <a:p>
            <a:r>
              <a:t>Title Text</a:t>
            </a:r>
          </a:p>
        </p:txBody>
      </p:sp>
      <p:sp>
        <p:nvSpPr>
          <p:cNvPr id="6" name="Body Level One…"/>
          <p:cNvSpPr txBox="1">
            <a:spLocks noGrp="1"/>
          </p:cNvSpPr>
          <p:nvPr>
            <p:ph type="body" idx="1"/>
          </p:nvPr>
        </p:nvSpPr>
        <p:spPr>
          <a:xfrm>
            <a:off x="453813" y="2814179"/>
            <a:ext cx="12101690" cy="181209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2pPr marL="252095" indent="-252095">
              <a:buClr>
                <a:srgbClr val="2963B7"/>
              </a:buClr>
              <a:buSzPct val="100000"/>
              <a:buChar char="•"/>
            </a:lvl2pPr>
            <a:lvl3pPr marL="492125" indent="-315595">
              <a:buClr>
                <a:srgbClr val="2963B7"/>
              </a:buClr>
              <a:buSzPct val="100000"/>
              <a:buChar char="−"/>
            </a:lvl3pPr>
            <a:lvl4pPr marL="695960" indent="-335280">
              <a:buClr>
                <a:srgbClr val="2963B7"/>
              </a:buClr>
              <a:buSzPct val="100000"/>
              <a:buChar char="−"/>
            </a:lvl4pPr>
            <a:lvl5pPr marL="840105" indent="-302260">
              <a:buClr>
                <a:srgbClr val="2963B7"/>
              </a:buClr>
              <a:buSzPct val="100000"/>
              <a:buChar char="−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553861" y="9298595"/>
            <a:ext cx="323394" cy="335078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ransition spd="med"/>
  <p:txStyles>
    <p:titleStyle>
      <a:lvl1pPr marL="0" marR="0" indent="0" algn="ctr" defTabSz="1300480" latinLnBrk="0">
        <a:lnSpc>
          <a:spcPts val="4500"/>
        </a:lnSpc>
        <a:spcBef>
          <a:spcPts val="0"/>
        </a:spcBef>
        <a:spcAft>
          <a:spcPts val="0"/>
        </a:spcAft>
        <a:buClrTx/>
        <a:buSzTx/>
        <a:buFontTx/>
        <a:buNone/>
        <a:defRPr sz="4200" b="1" i="0" u="none" strike="noStrike" cap="none" spc="0" baseline="0">
          <a:solidFill>
            <a:schemeClr val="accent6">
              <a:hueOff val="-1708773"/>
              <a:satOff val="-82171"/>
              <a:lumOff val="-54522"/>
            </a:schemeClr>
          </a:solidFill>
          <a:uFillTx/>
          <a:latin typeface="+mj-lt"/>
          <a:ea typeface="+mj-ea"/>
          <a:cs typeface="+mj-cs"/>
          <a:sym typeface="Arial" panose="020B0604020202020204"/>
        </a:defRPr>
      </a:lvl1pPr>
      <a:lvl2pPr marL="0" marR="0" indent="228600" algn="ctr" defTabSz="1300480" latinLnBrk="0">
        <a:lnSpc>
          <a:spcPts val="4500"/>
        </a:lnSpc>
        <a:spcBef>
          <a:spcPts val="0"/>
        </a:spcBef>
        <a:spcAft>
          <a:spcPts val="0"/>
        </a:spcAft>
        <a:buClrTx/>
        <a:buSzTx/>
        <a:buFontTx/>
        <a:buNone/>
        <a:defRPr sz="4200" b="1" i="0" u="none" strike="noStrike" cap="none" spc="0" baseline="0">
          <a:solidFill>
            <a:schemeClr val="accent6">
              <a:hueOff val="-1708773"/>
              <a:satOff val="-82171"/>
              <a:lumOff val="-54522"/>
            </a:schemeClr>
          </a:solidFill>
          <a:uFillTx/>
          <a:latin typeface="+mj-lt"/>
          <a:ea typeface="+mj-ea"/>
          <a:cs typeface="+mj-cs"/>
          <a:sym typeface="Arial" panose="020B0604020202020204"/>
        </a:defRPr>
      </a:lvl2pPr>
      <a:lvl3pPr marL="0" marR="0" indent="457200" algn="ctr" defTabSz="1300480" latinLnBrk="0">
        <a:lnSpc>
          <a:spcPts val="4500"/>
        </a:lnSpc>
        <a:spcBef>
          <a:spcPts val="0"/>
        </a:spcBef>
        <a:spcAft>
          <a:spcPts val="0"/>
        </a:spcAft>
        <a:buClrTx/>
        <a:buSzTx/>
        <a:buFontTx/>
        <a:buNone/>
        <a:defRPr sz="4200" b="1" i="0" u="none" strike="noStrike" cap="none" spc="0" baseline="0">
          <a:solidFill>
            <a:schemeClr val="accent6">
              <a:hueOff val="-1708773"/>
              <a:satOff val="-82171"/>
              <a:lumOff val="-54522"/>
            </a:schemeClr>
          </a:solidFill>
          <a:uFillTx/>
          <a:latin typeface="+mj-lt"/>
          <a:ea typeface="+mj-ea"/>
          <a:cs typeface="+mj-cs"/>
          <a:sym typeface="Arial" panose="020B0604020202020204"/>
        </a:defRPr>
      </a:lvl3pPr>
      <a:lvl4pPr marL="0" marR="0" indent="685800" algn="ctr" defTabSz="1300480" latinLnBrk="0">
        <a:lnSpc>
          <a:spcPts val="4500"/>
        </a:lnSpc>
        <a:spcBef>
          <a:spcPts val="0"/>
        </a:spcBef>
        <a:spcAft>
          <a:spcPts val="0"/>
        </a:spcAft>
        <a:buClrTx/>
        <a:buSzTx/>
        <a:buFontTx/>
        <a:buNone/>
        <a:defRPr sz="4200" b="1" i="0" u="none" strike="noStrike" cap="none" spc="0" baseline="0">
          <a:solidFill>
            <a:schemeClr val="accent6">
              <a:hueOff val="-1708773"/>
              <a:satOff val="-82171"/>
              <a:lumOff val="-54522"/>
            </a:schemeClr>
          </a:solidFill>
          <a:uFillTx/>
          <a:latin typeface="+mj-lt"/>
          <a:ea typeface="+mj-ea"/>
          <a:cs typeface="+mj-cs"/>
          <a:sym typeface="Arial" panose="020B0604020202020204"/>
        </a:defRPr>
      </a:lvl4pPr>
      <a:lvl5pPr marL="0" marR="0" indent="914400" algn="ctr" defTabSz="1300480" latinLnBrk="0">
        <a:lnSpc>
          <a:spcPts val="4500"/>
        </a:lnSpc>
        <a:spcBef>
          <a:spcPts val="0"/>
        </a:spcBef>
        <a:spcAft>
          <a:spcPts val="0"/>
        </a:spcAft>
        <a:buClrTx/>
        <a:buSzTx/>
        <a:buFontTx/>
        <a:buNone/>
        <a:defRPr sz="4200" b="1" i="0" u="none" strike="noStrike" cap="none" spc="0" baseline="0">
          <a:solidFill>
            <a:schemeClr val="accent6">
              <a:hueOff val="-1708773"/>
              <a:satOff val="-82171"/>
              <a:lumOff val="-54522"/>
            </a:schemeClr>
          </a:solidFill>
          <a:uFillTx/>
          <a:latin typeface="+mj-lt"/>
          <a:ea typeface="+mj-ea"/>
          <a:cs typeface="+mj-cs"/>
          <a:sym typeface="Arial" panose="020B0604020202020204"/>
        </a:defRPr>
      </a:lvl5pPr>
      <a:lvl6pPr marL="0" marR="0" indent="1143000" algn="ctr" defTabSz="1300480" latinLnBrk="0">
        <a:lnSpc>
          <a:spcPts val="4500"/>
        </a:lnSpc>
        <a:spcBef>
          <a:spcPts val="0"/>
        </a:spcBef>
        <a:spcAft>
          <a:spcPts val="0"/>
        </a:spcAft>
        <a:buClrTx/>
        <a:buSzTx/>
        <a:buFontTx/>
        <a:buNone/>
        <a:defRPr sz="4200" b="1" i="0" u="none" strike="noStrike" cap="none" spc="0" baseline="0">
          <a:solidFill>
            <a:schemeClr val="accent6">
              <a:hueOff val="-1708773"/>
              <a:satOff val="-82171"/>
              <a:lumOff val="-54522"/>
            </a:schemeClr>
          </a:solidFill>
          <a:uFillTx/>
          <a:latin typeface="+mj-lt"/>
          <a:ea typeface="+mj-ea"/>
          <a:cs typeface="+mj-cs"/>
          <a:sym typeface="Arial" panose="020B0604020202020204"/>
        </a:defRPr>
      </a:lvl6pPr>
      <a:lvl7pPr marL="0" marR="0" indent="1371600" algn="ctr" defTabSz="1300480" latinLnBrk="0">
        <a:lnSpc>
          <a:spcPts val="4500"/>
        </a:lnSpc>
        <a:spcBef>
          <a:spcPts val="0"/>
        </a:spcBef>
        <a:spcAft>
          <a:spcPts val="0"/>
        </a:spcAft>
        <a:buClrTx/>
        <a:buSzTx/>
        <a:buFontTx/>
        <a:buNone/>
        <a:defRPr sz="4200" b="1" i="0" u="none" strike="noStrike" cap="none" spc="0" baseline="0">
          <a:solidFill>
            <a:schemeClr val="accent6">
              <a:hueOff val="-1708773"/>
              <a:satOff val="-82171"/>
              <a:lumOff val="-54522"/>
            </a:schemeClr>
          </a:solidFill>
          <a:uFillTx/>
          <a:latin typeface="+mj-lt"/>
          <a:ea typeface="+mj-ea"/>
          <a:cs typeface="+mj-cs"/>
          <a:sym typeface="Arial" panose="020B0604020202020204"/>
        </a:defRPr>
      </a:lvl7pPr>
      <a:lvl8pPr marL="0" marR="0" indent="1600200" algn="ctr" defTabSz="1300480" latinLnBrk="0">
        <a:lnSpc>
          <a:spcPts val="4500"/>
        </a:lnSpc>
        <a:spcBef>
          <a:spcPts val="0"/>
        </a:spcBef>
        <a:spcAft>
          <a:spcPts val="0"/>
        </a:spcAft>
        <a:buClrTx/>
        <a:buSzTx/>
        <a:buFontTx/>
        <a:buNone/>
        <a:defRPr sz="4200" b="1" i="0" u="none" strike="noStrike" cap="none" spc="0" baseline="0">
          <a:solidFill>
            <a:schemeClr val="accent6">
              <a:hueOff val="-1708773"/>
              <a:satOff val="-82171"/>
              <a:lumOff val="-54522"/>
            </a:schemeClr>
          </a:solidFill>
          <a:uFillTx/>
          <a:latin typeface="+mj-lt"/>
          <a:ea typeface="+mj-ea"/>
          <a:cs typeface="+mj-cs"/>
          <a:sym typeface="Arial" panose="020B0604020202020204"/>
        </a:defRPr>
      </a:lvl8pPr>
      <a:lvl9pPr marL="0" marR="0" indent="1828800" algn="ctr" defTabSz="1300480" latinLnBrk="0">
        <a:lnSpc>
          <a:spcPts val="4500"/>
        </a:lnSpc>
        <a:spcBef>
          <a:spcPts val="0"/>
        </a:spcBef>
        <a:spcAft>
          <a:spcPts val="0"/>
        </a:spcAft>
        <a:buClrTx/>
        <a:buSzTx/>
        <a:buFontTx/>
        <a:buNone/>
        <a:defRPr sz="4200" b="1" i="0" u="none" strike="noStrike" cap="none" spc="0" baseline="0">
          <a:solidFill>
            <a:schemeClr val="accent6">
              <a:hueOff val="-1708773"/>
              <a:satOff val="-82171"/>
              <a:lumOff val="-54522"/>
            </a:schemeClr>
          </a:solidFill>
          <a:uFillTx/>
          <a:latin typeface="+mj-lt"/>
          <a:ea typeface="+mj-ea"/>
          <a:cs typeface="+mj-cs"/>
          <a:sym typeface="Arial" panose="020B0604020202020204"/>
        </a:defRPr>
      </a:lvl9pPr>
    </p:titleStyle>
    <p:bodyStyle>
      <a:lvl1pPr marL="0" marR="0" indent="0" algn="l" defTabSz="1300480" rtl="0" latinLnBrk="0">
        <a:lnSpc>
          <a:spcPct val="114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solidFill>
            <a:schemeClr val="accent6">
              <a:hueOff val="-1708773"/>
              <a:satOff val="-82171"/>
              <a:lumOff val="-54522"/>
            </a:schemeClr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0" algn="l" defTabSz="1300480" rtl="0" latinLnBrk="0">
        <a:lnSpc>
          <a:spcPct val="114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solidFill>
            <a:schemeClr val="accent6">
              <a:hueOff val="-1708773"/>
              <a:satOff val="-82171"/>
              <a:lumOff val="-54522"/>
            </a:schemeClr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176530" algn="l" defTabSz="1300480" rtl="0" latinLnBrk="0">
        <a:lnSpc>
          <a:spcPct val="114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solidFill>
            <a:schemeClr val="accent6">
              <a:hueOff val="-1708773"/>
              <a:satOff val="-82171"/>
              <a:lumOff val="-54522"/>
            </a:schemeClr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360680" algn="l" defTabSz="1300480" rtl="0" latinLnBrk="0">
        <a:lnSpc>
          <a:spcPct val="114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solidFill>
            <a:schemeClr val="accent6">
              <a:hueOff val="-1708773"/>
              <a:satOff val="-82171"/>
              <a:lumOff val="-54522"/>
            </a:schemeClr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537845" algn="l" defTabSz="1300480" rtl="0" latinLnBrk="0">
        <a:lnSpc>
          <a:spcPct val="114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solidFill>
            <a:schemeClr val="accent6">
              <a:hueOff val="-1708773"/>
              <a:satOff val="-82171"/>
              <a:lumOff val="-54522"/>
            </a:schemeClr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1300480" rtl="0" latinLnBrk="0">
        <a:lnSpc>
          <a:spcPct val="114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solidFill>
            <a:schemeClr val="accent6">
              <a:hueOff val="-1708773"/>
              <a:satOff val="-82171"/>
              <a:lumOff val="-54522"/>
            </a:schemeClr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1300480" rtl="0" latinLnBrk="0">
        <a:lnSpc>
          <a:spcPct val="114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solidFill>
            <a:schemeClr val="accent6">
              <a:hueOff val="-1708773"/>
              <a:satOff val="-82171"/>
              <a:lumOff val="-54522"/>
            </a:schemeClr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1300480" rtl="0" latinLnBrk="0">
        <a:lnSpc>
          <a:spcPct val="114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solidFill>
            <a:schemeClr val="accent6">
              <a:hueOff val="-1708773"/>
              <a:satOff val="-82171"/>
              <a:lumOff val="-54522"/>
            </a:schemeClr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1300480" rtl="0" latinLnBrk="0">
        <a:lnSpc>
          <a:spcPct val="114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solidFill>
            <a:schemeClr val="accent6">
              <a:hueOff val="-1708773"/>
              <a:satOff val="-82171"/>
              <a:lumOff val="-54522"/>
            </a:schemeClr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l" defTabSz="130048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228600" algn="l" defTabSz="130048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457200" algn="l" defTabSz="130048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685800" algn="l" defTabSz="130048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914400" algn="l" defTabSz="130048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1143000" algn="l" defTabSz="130048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1371600" algn="l" defTabSz="130048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1600200" algn="l" defTabSz="130048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1828800" algn="l" defTabSz="130048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2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e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.emf"/><Relationship Id="rId1" Type="http://schemas.openxmlformats.org/officeDocument/2006/relationships/image" Target="../media/image6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.emf"/><Relationship Id="rId1" Type="http://schemas.openxmlformats.org/officeDocument/2006/relationships/image" Target="../media/image6.e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8.png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Lecture 0"/>
          <p:cNvSpPr txBox="1"/>
          <p:nvPr/>
        </p:nvSpPr>
        <p:spPr>
          <a:xfrm>
            <a:off x="20026" y="2458799"/>
            <a:ext cx="12964748" cy="440055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>
            <a:lvl1pPr algn="ctr"/>
          </a:lstStyle>
          <a:p>
            <a:r>
              <a:rPr lang="de-DE" dirty="0"/>
              <a:t>GROUP </a:t>
            </a:r>
            <a:r>
              <a:rPr lang="en-US" altLang="de-DE" dirty="0"/>
              <a:t>9</a:t>
            </a:r>
            <a:endParaRPr lang="en-US" altLang="de-DE" dirty="0"/>
          </a:p>
        </p:txBody>
      </p:sp>
      <p:sp>
        <p:nvSpPr>
          <p:cNvPr id="38" name="Stephan Thaler, M.Sc."/>
          <p:cNvSpPr txBox="1"/>
          <p:nvPr/>
        </p:nvSpPr>
        <p:spPr>
          <a:xfrm>
            <a:off x="20778" y="8011875"/>
            <a:ext cx="12963244" cy="440055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>
            <a:lvl1pPr algn="ctr"/>
          </a:lstStyle>
          <a:p>
            <a:r>
              <a:rPr lang="en-US" dirty="0"/>
              <a:t>Zhihao Xiong, Liang Ma</a:t>
            </a:r>
            <a:endParaRPr lang="en-US" dirty="0"/>
          </a:p>
        </p:txBody>
      </p:sp>
      <p:sp>
        <p:nvSpPr>
          <p:cNvPr id="39" name="Lab Course Overview"/>
          <p:cNvSpPr txBox="1"/>
          <p:nvPr/>
        </p:nvSpPr>
        <p:spPr>
          <a:xfrm>
            <a:off x="-10301" y="1658303"/>
            <a:ext cx="13025401" cy="747395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>
            <a:lvl1pPr algn="ctr">
              <a:defRPr sz="4200" b="1"/>
            </a:lvl1pPr>
          </a:lstStyle>
          <a:p>
            <a:r>
              <a:rPr lang="en-US" dirty="0"/>
              <a:t>Super Resolution with SRGAN</a:t>
            </a:r>
            <a:endParaRPr lang="en-US" dirty="0"/>
          </a:p>
        </p:txBody>
      </p:sp>
      <p:sp>
        <p:nvSpPr>
          <p:cNvPr id="40" name="Hands-on Deep Learning…"/>
          <p:cNvSpPr txBox="1"/>
          <p:nvPr/>
        </p:nvSpPr>
        <p:spPr>
          <a:xfrm>
            <a:off x="41226" y="8757454"/>
            <a:ext cx="12964748" cy="441146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/>
          <a:p>
            <a:pPr algn="ctr"/>
            <a:r>
              <a:rPr dirty="0"/>
              <a:t>Hands-on Deep Learning</a:t>
            </a:r>
            <a:endParaRPr dirty="0"/>
          </a:p>
        </p:txBody>
      </p:sp>
      <p:sp>
        <p:nvSpPr>
          <p:cNvPr id="7" name="Stephan Thaler, M.Sc."/>
          <p:cNvSpPr txBox="1"/>
          <p:nvPr/>
        </p:nvSpPr>
        <p:spPr>
          <a:xfrm>
            <a:off x="51856" y="4547176"/>
            <a:ext cx="12963244" cy="441146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>
            <a:lvl1pPr algn="ctr"/>
          </a:lstStyle>
          <a:p>
            <a:r>
              <a:rPr lang="de-DE" dirty="0"/>
              <a:t>INSERT TITLE IMAGE HERE</a:t>
            </a:r>
            <a:endParaRPr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58950" y="2990850"/>
            <a:ext cx="9486900" cy="37719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Headline"/>
          <p:cNvSpPr txBox="1">
            <a:spLocks noGrp="1"/>
          </p:cNvSpPr>
          <p:nvPr>
            <p:ph type="title"/>
          </p:nvPr>
        </p:nvSpPr>
        <p:spPr>
          <a:xfrm>
            <a:off x="451555" y="1264984"/>
            <a:ext cx="12101690" cy="713461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de-DE" dirty="0">
                <a:latin typeface="Calibri" panose="020F0502020204030204" charset="0"/>
              </a:rPr>
              <a:t>Results</a:t>
            </a:r>
            <a:endParaRPr lang="de-DE" dirty="0">
              <a:latin typeface="Calibri" panose="020F0502020204030204" charset="0"/>
            </a:endParaRPr>
          </a:p>
        </p:txBody>
      </p:sp>
      <p:pic>
        <p:nvPicPr>
          <p:cNvPr id="2" name="Picture 1" descr="resul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75781" y="2871216"/>
            <a:ext cx="8625163" cy="1748875"/>
          </a:xfrm>
          <a:prstGeom prst="rect">
            <a:avLst/>
          </a:prstGeom>
        </p:spPr>
      </p:pic>
      <p:pic>
        <p:nvPicPr>
          <p:cNvPr id="4" name="Picture 3" descr="result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5781" y="4544907"/>
            <a:ext cx="8625840" cy="1749552"/>
          </a:xfrm>
          <a:prstGeom prst="rect">
            <a:avLst/>
          </a:prstGeom>
        </p:spPr>
      </p:pic>
      <p:pic>
        <p:nvPicPr>
          <p:cNvPr id="6" name="Picture 5" descr="result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6459" y="6230789"/>
            <a:ext cx="8625163" cy="174955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0" name="Picture 99"/>
          <p:cNvPicPr/>
          <p:nvPr/>
        </p:nvPicPr>
        <p:blipFill>
          <a:blip r:embed="rId1"/>
          <a:srcRect l="30132" t="-187" r="194" b="3129"/>
          <a:stretch>
            <a:fillRect/>
          </a:stretch>
        </p:blipFill>
        <p:spPr>
          <a:xfrm>
            <a:off x="3223895" y="2188210"/>
            <a:ext cx="6370955" cy="592899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ext Box 2"/>
          <p:cNvSpPr txBox="1"/>
          <p:nvPr/>
        </p:nvSpPr>
        <p:spPr>
          <a:xfrm>
            <a:off x="3950335" y="3764280"/>
            <a:ext cx="4421505" cy="1455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50800" tIns="50800" rIns="50800" bIns="50800" numCol="1" spcCol="38100" rtlCol="0" anchor="ctr" forceAA="0">
            <a:spAutoFit/>
          </a:bodyPr>
          <a:p>
            <a:pPr marL="0" marR="0" indent="0" algn="l" defTabSz="13004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de-DE" altLang="en-US" sz="8800" b="0" i="0" u="none" strike="noStrike" cap="none" spc="0" normalizeH="0" baseline="0">
                <a:ln>
                  <a:noFill/>
                </a:ln>
                <a:solidFill>
                  <a:schemeClr val="accent6">
                    <a:hueOff val="-1708773"/>
                    <a:satOff val="-82171"/>
                    <a:lumOff val="-54522"/>
                  </a:schemeClr>
                </a:solidFill>
                <a:effectLst/>
                <a:uFillTx/>
                <a:latin typeface="Calibri" panose="020F0502020204030204" charset="0"/>
                <a:ea typeface="+mn-ea"/>
                <a:cs typeface="+mn-cs"/>
                <a:sym typeface="Helvetica Neue"/>
              </a:rPr>
              <a:t>THANKS !</a:t>
            </a:r>
            <a:endParaRPr kumimoji="0" lang="de-DE" altLang="en-US" sz="2200" b="0" i="0" u="none" strike="noStrike" cap="none" spc="0" normalizeH="0" baseline="0">
              <a:ln>
                <a:noFill/>
              </a:ln>
              <a:solidFill>
                <a:schemeClr val="accent6">
                  <a:hueOff val="-1708773"/>
                  <a:satOff val="-82171"/>
                  <a:lumOff val="-54522"/>
                </a:schemeClr>
              </a:solidFill>
              <a:effectLst/>
              <a:uFillTx/>
              <a:latin typeface="Calibri" panose="020F0502020204030204" charset="0"/>
              <a:ea typeface="+mn-ea"/>
              <a:cs typeface="+mn-cs"/>
              <a:sym typeface="Helvetica Neue"/>
            </a:endParaRP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Headline"/>
          <p:cNvSpPr txBox="1">
            <a:spLocks noGrp="1"/>
          </p:cNvSpPr>
          <p:nvPr>
            <p:ph type="title"/>
          </p:nvPr>
        </p:nvSpPr>
        <p:spPr>
          <a:xfrm>
            <a:off x="451555" y="1320864"/>
            <a:ext cx="12101690" cy="713461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de-DE" dirty="0">
                <a:latin typeface="Calibri" panose="020F0502020204030204" charset="0"/>
              </a:rPr>
              <a:t>Task</a:t>
            </a:r>
            <a:endParaRPr lang="de-DE" dirty="0">
              <a:latin typeface="Calibri" panose="020F0502020204030204" charset="0"/>
            </a:endParaRPr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rcRect l="50162" t="-625"/>
          <a:stretch>
            <a:fillRect/>
          </a:stretch>
        </p:blipFill>
        <p:spPr>
          <a:xfrm>
            <a:off x="582507" y="3239008"/>
            <a:ext cx="4588933" cy="3597995"/>
          </a:xfrm>
          <a:prstGeom prst="rect">
            <a:avLst/>
          </a:prstGeom>
        </p:spPr>
      </p:pic>
      <p:sp>
        <p:nvSpPr>
          <p:cNvPr id="5" name="No list…"/>
          <p:cNvSpPr txBox="1"/>
          <p:nvPr/>
        </p:nvSpPr>
        <p:spPr>
          <a:xfrm>
            <a:off x="5746581" y="3114549"/>
            <a:ext cx="5890091" cy="4611370"/>
          </a:xfrm>
          <a:prstGeom prst="rect">
            <a:avLst/>
          </a:prstGeom>
          <a:ln w="12700">
            <a:miter lim="400000"/>
          </a:ln>
        </p:spPr>
        <p:txBody>
          <a:bodyPr wrap="square" lIns="38099" tIns="38099" rIns="38099" bIns="38099" anchor="ctr">
            <a:spAutoFit/>
          </a:bodyPr>
          <a:p>
            <a:pPr>
              <a:lnSpc>
                <a:spcPct val="114000"/>
              </a:lnSpc>
              <a:defRPr sz="2400"/>
            </a:pPr>
            <a:r>
              <a:rPr lang="de-DE" sz="3415" dirty="0">
                <a:latin typeface="Calibri" panose="020F0502020204030204" charset="0"/>
              </a:rPr>
              <a:t>Task </a:t>
            </a:r>
            <a:endParaRPr sz="3415" dirty="0"/>
          </a:p>
          <a:p>
            <a:pPr marL="231140" lvl="1" indent="-231140" algn="just">
              <a:buClr>
                <a:srgbClr val="2963B7"/>
              </a:buClr>
              <a:buSzPct val="100000"/>
              <a:buChar char="•"/>
            </a:pPr>
            <a:r>
              <a:rPr lang="de-DE" altLang="en-US" sz="2560">
                <a:latin typeface="Calibri" panose="020F0502020204030204" charset="0"/>
                <a:sym typeface="+mn-ea"/>
              </a:rPr>
              <a:t>Producing a highresolution (HR) image from its low-resolution (LR) counterpart through SRGAN</a:t>
            </a:r>
            <a:endParaRPr lang="de-DE" altLang="en-US" sz="2560">
              <a:latin typeface="Calibri" panose="020F0502020204030204" charset="0"/>
              <a:sym typeface="+mn-ea"/>
            </a:endParaRPr>
          </a:p>
          <a:p>
            <a:pPr marL="231140" lvl="1" indent="-231140" algn="just">
              <a:buClr>
                <a:srgbClr val="2963B7"/>
              </a:buClr>
              <a:buSzPct val="100000"/>
              <a:buChar char="•"/>
            </a:pPr>
            <a:r>
              <a:rPr lang="en-US" sz="2560" dirty="0">
                <a:latin typeface="Calibri" panose="020F0502020204030204" charset="0"/>
                <a:sym typeface="+mn-ea"/>
              </a:rPr>
              <a:t>Train the default SRGAN and SRGAN with pixel shuffling</a:t>
            </a:r>
            <a:r>
              <a:rPr lang="de-DE" altLang="en-US" sz="2560" dirty="0">
                <a:latin typeface="Calibri" panose="020F0502020204030204" charset="0"/>
                <a:sym typeface="+mn-ea"/>
              </a:rPr>
              <a:t> </a:t>
            </a:r>
            <a:r>
              <a:rPr lang="en-US" sz="2560" dirty="0">
                <a:latin typeface="Calibri" panose="020F0502020204030204" charset="0"/>
                <a:sym typeface="+mn-ea"/>
              </a:rPr>
              <a:t>for 15 epochs. Plot the training progress and compare them.</a:t>
            </a:r>
            <a:endParaRPr lang="en-US" sz="2560" dirty="0">
              <a:latin typeface="Calibri" panose="020F0502020204030204" charset="0"/>
              <a:sym typeface="+mn-ea"/>
            </a:endParaRPr>
          </a:p>
          <a:p>
            <a:pPr marL="231140" lvl="1" indent="-231140" algn="just">
              <a:buClr>
                <a:srgbClr val="2963B7"/>
              </a:buClr>
              <a:buSzPct val="100000"/>
              <a:buChar char="•"/>
            </a:pPr>
            <a:r>
              <a:rPr lang="en-US" sz="2560" dirty="0">
                <a:latin typeface="Calibri" panose="020F0502020204030204" charset="0"/>
                <a:sym typeface="+mn-ea"/>
              </a:rPr>
              <a:t>Compare your models to the pre-trained model provided in the repository. </a:t>
            </a:r>
            <a:endParaRPr lang="en-US" sz="2560" dirty="0">
              <a:latin typeface="Calibri" panose="020F0502020204030204" charset="0"/>
              <a:sym typeface="+mn-ea"/>
            </a:endParaRPr>
          </a:p>
          <a:p>
            <a:pPr lvl="1" indent="0">
              <a:buClr>
                <a:srgbClr val="2963B7"/>
              </a:buClr>
              <a:buSzPct val="100000"/>
            </a:pPr>
            <a:endParaRPr lang="en-US" sz="2560" dirty="0">
              <a:latin typeface="Calibri" panose="020F0502020204030204" charset="0"/>
              <a:sym typeface="+mn-ea"/>
            </a:endParaRPr>
          </a:p>
          <a:p>
            <a:pPr marL="231140" lvl="1" indent="-231140">
              <a:buClr>
                <a:srgbClr val="2963B7"/>
              </a:buClr>
              <a:buSzPct val="100000"/>
              <a:buChar char="•"/>
            </a:pPr>
            <a:endParaRPr lang="en-US" sz="2560" dirty="0">
              <a:latin typeface="Calibri" panose="020F0502020204030204" charset="0"/>
              <a:sym typeface="+mn-ea"/>
            </a:endParaRP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Headline"/>
          <p:cNvSpPr txBox="1">
            <a:spLocks noGrp="1"/>
          </p:cNvSpPr>
          <p:nvPr>
            <p:ph type="title"/>
          </p:nvPr>
        </p:nvSpPr>
        <p:spPr>
          <a:xfrm>
            <a:off x="506800" y="1329754"/>
            <a:ext cx="12101690" cy="713461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de-DE" dirty="0">
                <a:latin typeface="Calibri" panose="020F0502020204030204" charset="0"/>
              </a:rPr>
              <a:t>Datasets and Preprosessing</a:t>
            </a:r>
            <a:endParaRPr lang="de-DE" dirty="0">
              <a:latin typeface="Calibri" panose="020F0502020204030204" charset="0"/>
            </a:endParaRPr>
          </a:p>
        </p:txBody>
      </p:sp>
      <p:sp>
        <p:nvSpPr>
          <p:cNvPr id="5" name="No list…"/>
          <p:cNvSpPr txBox="1"/>
          <p:nvPr/>
        </p:nvSpPr>
        <p:spPr>
          <a:xfrm>
            <a:off x="589391" y="2533344"/>
            <a:ext cx="7694977" cy="1257300"/>
          </a:xfrm>
          <a:prstGeom prst="rect">
            <a:avLst/>
          </a:prstGeom>
          <a:ln w="12700">
            <a:miter lim="400000"/>
          </a:ln>
        </p:spPr>
        <p:txBody>
          <a:bodyPr lIns="38099" tIns="38099" rIns="38099" bIns="38099" anchor="ctr">
            <a:spAutoFit/>
          </a:bodyPr>
          <a:p>
            <a:pPr>
              <a:lnSpc>
                <a:spcPct val="114000"/>
              </a:lnSpc>
              <a:defRPr sz="2400"/>
            </a:pPr>
            <a:r>
              <a:rPr lang="de-DE" sz="2985" dirty="0">
                <a:latin typeface="Calibri" panose="020F0502020204030204" charset="0"/>
              </a:rPr>
              <a:t>Datasets </a:t>
            </a:r>
            <a:endParaRPr sz="2985" dirty="0"/>
          </a:p>
          <a:p>
            <a:pPr marL="231140" lvl="1" indent="-231140">
              <a:buClr>
                <a:srgbClr val="2963B7"/>
              </a:buClr>
              <a:buSzPct val="100000"/>
              <a:buChar char="•"/>
            </a:pPr>
            <a:r>
              <a:rPr lang="de-DE" sz="2135" dirty="0">
                <a:latin typeface="Calibri" panose="020F0502020204030204" charset="0"/>
              </a:rPr>
              <a:t>Celeba</a:t>
            </a:r>
            <a:endParaRPr sz="2135" dirty="0"/>
          </a:p>
          <a:p>
            <a:pPr marL="668020" lvl="3" indent="-307340">
              <a:buClr>
                <a:srgbClr val="2963B7"/>
              </a:buClr>
              <a:buSzPct val="100000"/>
              <a:buChar char="−"/>
            </a:pPr>
            <a:r>
              <a:rPr lang="de-DE" sz="2135" dirty="0">
                <a:latin typeface="Calibri" panose="020F0502020204030204" charset="0"/>
              </a:rPr>
              <a:t>Totally 202599 images</a:t>
            </a:r>
            <a:endParaRPr lang="de-DE" sz="2135" dirty="0">
              <a:latin typeface="Calibri" panose="020F0502020204030204" charset="0"/>
            </a:endParaRPr>
          </a:p>
        </p:txBody>
      </p:sp>
      <p:sp>
        <p:nvSpPr>
          <p:cNvPr id="6" name="No list…"/>
          <p:cNvSpPr txBox="1"/>
          <p:nvPr/>
        </p:nvSpPr>
        <p:spPr>
          <a:xfrm>
            <a:off x="589391" y="3718127"/>
            <a:ext cx="7694977" cy="1586230"/>
          </a:xfrm>
          <a:prstGeom prst="rect">
            <a:avLst/>
          </a:prstGeom>
          <a:ln w="12700">
            <a:miter lim="400000"/>
          </a:ln>
        </p:spPr>
        <p:txBody>
          <a:bodyPr lIns="38099" tIns="38099" rIns="38099" bIns="38099" anchor="ctr">
            <a:spAutoFit/>
          </a:bodyPr>
          <a:p>
            <a:pPr>
              <a:lnSpc>
                <a:spcPct val="114000"/>
              </a:lnSpc>
              <a:defRPr sz="2400"/>
            </a:pPr>
            <a:r>
              <a:rPr lang="de-DE" sz="2985" dirty="0">
                <a:latin typeface="Calibri" panose="020F0502020204030204" charset="0"/>
              </a:rPr>
              <a:t>Shrinkage of datasets </a:t>
            </a:r>
            <a:endParaRPr sz="2985" dirty="0"/>
          </a:p>
          <a:p>
            <a:pPr marL="231140" lvl="1" indent="-231140">
              <a:buClr>
                <a:srgbClr val="2963B7"/>
              </a:buClr>
              <a:buSzPct val="100000"/>
              <a:buChar char="•"/>
            </a:pPr>
            <a:r>
              <a:rPr lang="de-DE" sz="2135" dirty="0">
                <a:latin typeface="Calibri" panose="020F0502020204030204" charset="0"/>
              </a:rPr>
              <a:t>For training: 2000 images</a:t>
            </a:r>
            <a:endParaRPr lang="de-DE" sz="2135" dirty="0">
              <a:latin typeface="Calibri" panose="020F0502020204030204" charset="0"/>
            </a:endParaRPr>
          </a:p>
          <a:p>
            <a:pPr marL="231140" lvl="1" indent="-231140">
              <a:buClr>
                <a:srgbClr val="2963B7"/>
              </a:buClr>
              <a:buSzPct val="100000"/>
              <a:buChar char="•"/>
            </a:pPr>
            <a:r>
              <a:rPr lang="de-DE" sz="2135" dirty="0">
                <a:latin typeface="Calibri" panose="020F0502020204030204" charset="0"/>
              </a:rPr>
              <a:t>For validation: 250 images</a:t>
            </a:r>
            <a:endParaRPr lang="de-DE" sz="2135" dirty="0">
              <a:latin typeface="Calibri" panose="020F0502020204030204" charset="0"/>
            </a:endParaRPr>
          </a:p>
          <a:p>
            <a:pPr marL="231140" lvl="1" indent="-231140">
              <a:buClr>
                <a:srgbClr val="2963B7"/>
              </a:buClr>
              <a:buSzPct val="100000"/>
              <a:buChar char="•"/>
            </a:pPr>
            <a:r>
              <a:rPr lang="de-DE" sz="2135" dirty="0">
                <a:latin typeface="Calibri" panose="020F0502020204030204" charset="0"/>
              </a:rPr>
              <a:t>For testing: 250</a:t>
            </a:r>
            <a:endParaRPr lang="de-DE" sz="2135" dirty="0">
              <a:latin typeface="Calibri" panose="020F0502020204030204" charset="0"/>
            </a:endParaRPr>
          </a:p>
        </p:txBody>
      </p:sp>
      <p:sp>
        <p:nvSpPr>
          <p:cNvPr id="8" name="No list…"/>
          <p:cNvSpPr txBox="1"/>
          <p:nvPr/>
        </p:nvSpPr>
        <p:spPr>
          <a:xfrm>
            <a:off x="589391" y="5293541"/>
            <a:ext cx="7694977" cy="1980565"/>
          </a:xfrm>
          <a:prstGeom prst="rect">
            <a:avLst/>
          </a:prstGeom>
          <a:ln w="12700">
            <a:miter lim="400000"/>
          </a:ln>
        </p:spPr>
        <p:txBody>
          <a:bodyPr lIns="38099" tIns="38099" rIns="38099" bIns="38099" anchor="ctr">
            <a:spAutoFit/>
          </a:bodyPr>
          <a:p>
            <a:pPr>
              <a:lnSpc>
                <a:spcPct val="114000"/>
              </a:lnSpc>
              <a:defRPr sz="2400"/>
            </a:pPr>
            <a:r>
              <a:rPr lang="de-DE" sz="2985" dirty="0">
                <a:latin typeface="Calibri" panose="020F0502020204030204" charset="0"/>
              </a:rPr>
              <a:t>Preprocessing</a:t>
            </a:r>
            <a:endParaRPr lang="de-DE" sz="2985" dirty="0">
              <a:latin typeface="Calibri" panose="020F0502020204030204" charset="0"/>
            </a:endParaRPr>
          </a:p>
          <a:p>
            <a:pPr marL="285750" lvl="1" indent="-285750">
              <a:buClr>
                <a:srgbClr val="2963B7"/>
              </a:buClr>
              <a:buSzPct val="100000"/>
              <a:buFont typeface="Arial" panose="020B0604020202020204" pitchFamily="34" charset="0"/>
              <a:buChar char="•"/>
            </a:pPr>
            <a:r>
              <a:rPr lang="de-DE" sz="2135" dirty="0">
                <a:latin typeface="Calibri" panose="020F0502020204030204" charset="0"/>
              </a:rPr>
              <a:t>Original Images Size: 178*218 </a:t>
            </a:r>
            <a:endParaRPr lang="de-DE" sz="2135" dirty="0">
              <a:latin typeface="Calibri" panose="020F0502020204030204" charset="0"/>
            </a:endParaRPr>
          </a:p>
          <a:p>
            <a:pPr marL="285750" lvl="1" indent="-285750">
              <a:buClr>
                <a:srgbClr val="2963B7"/>
              </a:buClr>
              <a:buSzPct val="100000"/>
              <a:buFont typeface="Arial" panose="020B0604020202020204" pitchFamily="34" charset="0"/>
              <a:buChar char="•"/>
            </a:pPr>
            <a:r>
              <a:rPr lang="de-DE" sz="2135" dirty="0">
                <a:latin typeface="Calibri" panose="020F0502020204030204" charset="0"/>
              </a:rPr>
              <a:t>To LR Image: Size with 44*54 as Input </a:t>
            </a:r>
            <a:endParaRPr lang="de-DE" sz="2135" dirty="0">
              <a:latin typeface="Calibri" panose="020F0502020204030204" charset="0"/>
            </a:endParaRPr>
          </a:p>
          <a:p>
            <a:pPr marL="285750" lvl="1" indent="-285750">
              <a:buClr>
                <a:srgbClr val="2963B7"/>
              </a:buClr>
              <a:buSzPct val="100000"/>
              <a:buFont typeface="Arial" panose="020B0604020202020204" pitchFamily="34" charset="0"/>
              <a:buChar char="•"/>
            </a:pPr>
            <a:r>
              <a:rPr lang="de-DE" sz="2135" dirty="0">
                <a:latin typeface="Calibri" panose="020F0502020204030204" charset="0"/>
              </a:rPr>
              <a:t>To HR Image: Size with </a:t>
            </a:r>
            <a:r>
              <a:rPr lang="de-DE" sz="2345" dirty="0">
                <a:latin typeface="Calibri" panose="020F0502020204030204" charset="0"/>
              </a:rPr>
              <a:t>176*216</a:t>
            </a:r>
            <a:endParaRPr lang="de-DE" sz="2345" dirty="0">
              <a:latin typeface="Calibri" panose="020F0502020204030204" charset="0"/>
            </a:endParaRPr>
          </a:p>
          <a:p>
            <a:pPr marL="285750" lvl="1" indent="-285750">
              <a:buClr>
                <a:srgbClr val="2963B7"/>
              </a:buClr>
              <a:buSzPct val="100000"/>
              <a:buFont typeface="Arial" panose="020B0604020202020204" pitchFamily="34" charset="0"/>
              <a:buChar char="•"/>
            </a:pPr>
            <a:endParaRPr lang="de-DE" sz="2345" dirty="0">
              <a:latin typeface="Calibri" panose="020F0502020204030204" charset="0"/>
            </a:endParaRPr>
          </a:p>
        </p:txBody>
      </p:sp>
      <p:pic>
        <p:nvPicPr>
          <p:cNvPr id="10" name="Picture 9" descr="dataspli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70192" y="3299968"/>
            <a:ext cx="3736848" cy="3736848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Headline"/>
          <p:cNvSpPr txBox="1">
            <a:spLocks noGrp="1"/>
          </p:cNvSpPr>
          <p:nvPr>
            <p:ph type="title"/>
          </p:nvPr>
        </p:nvSpPr>
        <p:spPr>
          <a:xfrm>
            <a:off x="451555" y="1256094"/>
            <a:ext cx="12101690" cy="713461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de-DE" dirty="0">
                <a:latin typeface="Calibri" panose="020F0502020204030204" charset="0"/>
              </a:rPr>
              <a:t>Default SRGAN</a:t>
            </a:r>
            <a:endParaRPr lang="de-DE" dirty="0">
              <a:latin typeface="Calibri" panose="020F0502020204030204" charset="0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589280" y="6755045"/>
            <a:ext cx="268605" cy="5511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de-DE" altLang="en-US" sz="2985">
                <a:latin typeface="Calibri" panose="020F0502020204030204" charset="0"/>
              </a:rPr>
              <a:t> </a:t>
            </a:r>
            <a:endParaRPr lang="de-DE" altLang="en-US" sz="2345">
              <a:latin typeface="Calibri" panose="020F0502020204030204" charset="0"/>
            </a:endParaRPr>
          </a:p>
        </p:txBody>
      </p:sp>
      <p:pic>
        <p:nvPicPr>
          <p:cNvPr id="3" name="Content Placeholder 2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451781" y="3214624"/>
            <a:ext cx="8835813" cy="2489200"/>
          </a:xfrm>
          <a:prstGeom prst="rect">
            <a:avLst/>
          </a:prstGeom>
        </p:spPr>
      </p:pic>
      <p:pic>
        <p:nvPicPr>
          <p:cNvPr id="7" name="Content Placeholder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781" y="5778331"/>
            <a:ext cx="8835813" cy="1841669"/>
          </a:xfrm>
          <a:prstGeom prst="rect">
            <a:avLst/>
          </a:prstGeom>
        </p:spPr>
      </p:pic>
      <p:sp>
        <p:nvSpPr>
          <p:cNvPr id="5" name="No list…"/>
          <p:cNvSpPr txBox="1"/>
          <p:nvPr/>
        </p:nvSpPr>
        <p:spPr>
          <a:xfrm>
            <a:off x="9635744" y="3481854"/>
            <a:ext cx="3166533" cy="4501515"/>
          </a:xfrm>
          <a:prstGeom prst="rect">
            <a:avLst/>
          </a:prstGeom>
          <a:ln w="12700">
            <a:miter lim="400000"/>
          </a:ln>
        </p:spPr>
        <p:txBody>
          <a:bodyPr wrap="square" lIns="38099" tIns="38099" rIns="38099" bIns="38099" anchor="ctr">
            <a:spAutoFit/>
          </a:bodyPr>
          <a:p>
            <a:pPr>
              <a:lnSpc>
                <a:spcPct val="114000"/>
              </a:lnSpc>
              <a:defRPr sz="2400"/>
            </a:pPr>
            <a:r>
              <a:rPr lang="de-DE" sz="2560" dirty="0">
                <a:latin typeface="Calibri" panose="020F0502020204030204" charset="0"/>
              </a:rPr>
              <a:t>Generator</a:t>
            </a:r>
            <a:endParaRPr sz="2560" dirty="0"/>
          </a:p>
          <a:p>
            <a:pPr marL="231140" lvl="1" indent="-231140">
              <a:buClr>
                <a:srgbClr val="2963B7"/>
              </a:buClr>
              <a:buSzPct val="100000"/>
              <a:buChar char="•"/>
            </a:pPr>
            <a:r>
              <a:rPr lang="de-DE" sz="2345" dirty="0">
                <a:latin typeface="Calibri" panose="020F0502020204030204" charset="0"/>
              </a:rPr>
              <a:t>0-5 epochs</a:t>
            </a:r>
            <a:endParaRPr sz="2345" dirty="0"/>
          </a:p>
          <a:p>
            <a:pPr marL="668020" lvl="3" indent="-307340">
              <a:buClr>
                <a:srgbClr val="2963B7"/>
              </a:buClr>
              <a:buSzPct val="100000"/>
              <a:buChar char="−"/>
            </a:pPr>
            <a:r>
              <a:rPr lang="de-DE" sz="2345" dirty="0">
                <a:latin typeface="Calibri" panose="020F0502020204030204" charset="0"/>
              </a:rPr>
              <a:t>Interpolate</a:t>
            </a:r>
            <a:endParaRPr lang="de-DE" sz="2345" dirty="0">
              <a:latin typeface="Calibri" panose="020F0502020204030204" charset="0"/>
            </a:endParaRPr>
          </a:p>
          <a:p>
            <a:pPr marL="668020" lvl="3" indent="-307340">
              <a:buClr>
                <a:srgbClr val="2963B7"/>
              </a:buClr>
              <a:buSzPct val="100000"/>
              <a:buChar char="−"/>
            </a:pPr>
            <a:r>
              <a:rPr lang="de-DE" sz="2345" dirty="0">
                <a:latin typeface="Calibri" panose="020F0502020204030204" charset="0"/>
              </a:rPr>
              <a:t>Tranposed Conv</a:t>
            </a:r>
            <a:endParaRPr lang="de-DE" sz="2345" dirty="0">
              <a:latin typeface="Calibri" panose="020F0502020204030204" charset="0"/>
            </a:endParaRPr>
          </a:p>
          <a:p>
            <a:pPr marL="668020" lvl="3" indent="-307340">
              <a:buClr>
                <a:srgbClr val="2963B7"/>
              </a:buClr>
              <a:buSzPct val="100000"/>
              <a:buChar char="−"/>
            </a:pPr>
            <a:endParaRPr lang="de-DE" sz="2345" dirty="0">
              <a:latin typeface="Calibri" panose="020F0502020204030204" charset="0"/>
            </a:endParaRPr>
          </a:p>
          <a:p>
            <a:pPr marL="231140" lvl="1" indent="-231140">
              <a:buClr>
                <a:srgbClr val="2963B7"/>
              </a:buClr>
              <a:buSzPct val="100000"/>
              <a:buChar char="•"/>
            </a:pPr>
            <a:r>
              <a:rPr lang="de-DE" sz="2345" dirty="0">
                <a:latin typeface="Calibri" panose="020F0502020204030204" charset="0"/>
                <a:sym typeface="+mn-ea"/>
              </a:rPr>
              <a:t>5-10 epochs</a:t>
            </a:r>
            <a:endParaRPr sz="2345" dirty="0"/>
          </a:p>
          <a:p>
            <a:pPr marL="668020" lvl="3" indent="-307340">
              <a:buClr>
                <a:srgbClr val="2963B7"/>
              </a:buClr>
              <a:buSzPct val="100000"/>
              <a:buChar char="−"/>
            </a:pPr>
            <a:r>
              <a:rPr lang="de-DE" sz="2345" dirty="0">
                <a:latin typeface="Calibri" panose="020F0502020204030204" charset="0"/>
              </a:rPr>
              <a:t>Transposed</a:t>
            </a:r>
            <a:endParaRPr lang="de-DE" sz="2345" dirty="0">
              <a:latin typeface="Calibri" panose="020F0502020204030204" charset="0"/>
            </a:endParaRPr>
          </a:p>
          <a:p>
            <a:pPr marL="668020" lvl="3" indent="-307340">
              <a:buClr>
                <a:srgbClr val="2963B7"/>
              </a:buClr>
              <a:buSzPct val="100000"/>
              <a:buChar char="−"/>
            </a:pPr>
            <a:r>
              <a:rPr lang="de-DE" sz="2345" dirty="0">
                <a:latin typeface="Calibri" panose="020F0502020204030204" charset="0"/>
                <a:sym typeface="+mn-ea"/>
              </a:rPr>
              <a:t>Tranposed Conv</a:t>
            </a:r>
            <a:endParaRPr lang="de-DE" sz="2345" dirty="0">
              <a:latin typeface="Calibri" panose="020F0502020204030204" charset="0"/>
              <a:sym typeface="+mn-ea"/>
            </a:endParaRPr>
          </a:p>
          <a:p>
            <a:pPr marL="668020" lvl="3" indent="-307340">
              <a:buClr>
                <a:srgbClr val="2963B7"/>
              </a:buClr>
              <a:buSzPct val="100000"/>
              <a:buChar char="−"/>
            </a:pPr>
            <a:endParaRPr lang="de-DE" sz="2345" dirty="0">
              <a:latin typeface="Calibri" panose="020F0502020204030204" charset="0"/>
              <a:sym typeface="+mn-ea"/>
            </a:endParaRPr>
          </a:p>
          <a:p>
            <a:pPr marL="231140" lvl="1" indent="-231140">
              <a:buClr>
                <a:srgbClr val="2963B7"/>
              </a:buClr>
              <a:buSzPct val="100000"/>
              <a:buChar char="•"/>
            </a:pPr>
            <a:r>
              <a:rPr lang="de-DE" sz="2345" dirty="0">
                <a:latin typeface="Calibri" panose="020F0502020204030204" charset="0"/>
                <a:sym typeface="+mn-ea"/>
              </a:rPr>
              <a:t>10-15 epochs</a:t>
            </a:r>
            <a:endParaRPr sz="2345" dirty="0"/>
          </a:p>
          <a:p>
            <a:pPr marL="668020" lvl="3" indent="-307340">
              <a:buClr>
                <a:srgbClr val="2963B7"/>
              </a:buClr>
              <a:buSzPct val="100000"/>
              <a:buChar char="−"/>
            </a:pPr>
            <a:r>
              <a:rPr lang="de-DE" sz="2345" dirty="0">
                <a:latin typeface="Calibri" panose="020F0502020204030204" charset="0"/>
              </a:rPr>
              <a:t>VGG</a:t>
            </a:r>
            <a:endParaRPr lang="de-DE" sz="2345" dirty="0">
              <a:latin typeface="Calibri" panose="020F0502020204030204" charset="0"/>
            </a:endParaRPr>
          </a:p>
          <a:p>
            <a:pPr marL="360680" lvl="3" indent="0">
              <a:buClr>
                <a:srgbClr val="2963B7"/>
              </a:buClr>
              <a:buSzPct val="100000"/>
              <a:buNone/>
            </a:pPr>
            <a:endParaRPr lang="de-DE" sz="2345" dirty="0">
              <a:latin typeface="Calibri" panose="020F0502020204030204" charset="0"/>
            </a:endParaRPr>
          </a:p>
        </p:txBody>
      </p:sp>
      <p:sp>
        <p:nvSpPr>
          <p:cNvPr id="2" name="Rectangles 1"/>
          <p:cNvSpPr/>
          <p:nvPr/>
        </p:nvSpPr>
        <p:spPr>
          <a:xfrm>
            <a:off x="6870192" y="3969851"/>
            <a:ext cx="207264" cy="11514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sz="2345"/>
          </a:p>
        </p:txBody>
      </p:sp>
      <p:cxnSp>
        <p:nvCxnSpPr>
          <p:cNvPr id="6" name="Straight Arrow Connector 5"/>
          <p:cNvCxnSpPr/>
          <p:nvPr/>
        </p:nvCxnSpPr>
        <p:spPr>
          <a:xfrm flipH="1" flipV="1">
            <a:off x="7049685" y="5203952"/>
            <a:ext cx="2536613" cy="206587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8" name="Rectangles 7"/>
          <p:cNvSpPr/>
          <p:nvPr/>
        </p:nvSpPr>
        <p:spPr>
          <a:xfrm>
            <a:off x="6828875" y="3918373"/>
            <a:ext cx="248581" cy="12550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 sz="2345"/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Headline"/>
          <p:cNvSpPr txBox="1">
            <a:spLocks noGrp="1"/>
          </p:cNvSpPr>
          <p:nvPr>
            <p:ph type="title"/>
          </p:nvPr>
        </p:nvSpPr>
        <p:spPr>
          <a:xfrm>
            <a:off x="451555" y="1261809"/>
            <a:ext cx="12101690" cy="713461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de-DE" dirty="0">
                <a:latin typeface="Calibri" panose="020F0502020204030204" charset="0"/>
              </a:rPr>
              <a:t>SRGAN with Pixel Shuffle</a:t>
            </a:r>
            <a:endParaRPr lang="de-DE" dirty="0">
              <a:latin typeface="Calibri" panose="020F0502020204030204" charset="0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589280" y="6755045"/>
            <a:ext cx="268605" cy="5511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de-DE" altLang="en-US" sz="2985">
                <a:latin typeface="Calibri" panose="020F0502020204030204" charset="0"/>
              </a:rPr>
              <a:t> </a:t>
            </a:r>
            <a:endParaRPr lang="de-DE" altLang="en-US" sz="2345">
              <a:latin typeface="Calibri" panose="020F0502020204030204" charset="0"/>
            </a:endParaRPr>
          </a:p>
        </p:txBody>
      </p:sp>
      <p:pic>
        <p:nvPicPr>
          <p:cNvPr id="3" name="Content Placeholder 2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818219" y="2846832"/>
            <a:ext cx="10781792" cy="3037163"/>
          </a:xfrm>
          <a:prstGeom prst="rect">
            <a:avLst/>
          </a:prstGeom>
        </p:spPr>
      </p:pic>
      <p:pic>
        <p:nvPicPr>
          <p:cNvPr id="7" name="Content Placeholder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219" y="5799328"/>
            <a:ext cx="10649035" cy="2219621"/>
          </a:xfrm>
          <a:prstGeom prst="rect">
            <a:avLst/>
          </a:prstGeom>
        </p:spPr>
      </p:pic>
      <p:sp>
        <p:nvSpPr>
          <p:cNvPr id="2" name="Text Box 1"/>
          <p:cNvSpPr txBox="1"/>
          <p:nvPr/>
        </p:nvSpPr>
        <p:spPr>
          <a:xfrm>
            <a:off x="11654494" y="4139099"/>
            <a:ext cx="1350010" cy="45275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de-DE" altLang="en-US" sz="2345">
                <a:latin typeface="Calibri" panose="020F0502020204030204" charset="0"/>
              </a:rPr>
              <a:t>SRResNet</a:t>
            </a:r>
            <a:endParaRPr lang="de-DE" altLang="en-US" sz="2345">
              <a:latin typeface="Calibri" panose="020F0502020204030204" charset="0"/>
            </a:endParaRP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Headline"/>
          <p:cNvSpPr txBox="1">
            <a:spLocks noGrp="1"/>
          </p:cNvSpPr>
          <p:nvPr>
            <p:ph type="title"/>
          </p:nvPr>
        </p:nvSpPr>
        <p:spPr>
          <a:xfrm>
            <a:off x="429965" y="1339914"/>
            <a:ext cx="12101690" cy="713461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de-DE" dirty="0">
                <a:latin typeface="Calibri" panose="020F0502020204030204" charset="0"/>
              </a:rPr>
              <a:t>Pixel Shuffle</a:t>
            </a:r>
            <a:endParaRPr lang="de-DE" dirty="0">
              <a:latin typeface="Calibri" panose="020F0502020204030204" charset="0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589280" y="6755045"/>
            <a:ext cx="268605" cy="5511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de-DE" altLang="en-US" sz="2985">
                <a:latin typeface="Calibri" panose="020F0502020204030204" charset="0"/>
              </a:rPr>
              <a:t> </a:t>
            </a:r>
            <a:endParaRPr lang="de-DE" altLang="en-US" sz="2345">
              <a:latin typeface="Calibri" panose="020F0502020204030204" charset="0"/>
            </a:endParaRPr>
          </a:p>
        </p:txBody>
      </p:sp>
      <p:pic>
        <p:nvPicPr>
          <p:cNvPr id="5" name="Content Placeholder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0107" y="2836672"/>
            <a:ext cx="12320016" cy="3756491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430107" y="6593163"/>
            <a:ext cx="10432288" cy="10782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just"/>
            <a:r>
              <a:rPr lang="en-US" sz="2135">
                <a:latin typeface="Calibri" panose="020F0502020204030204" charset="0"/>
                <a:cs typeface="Calibri" panose="020F0502020204030204" charset="0"/>
              </a:rPr>
              <a:t>PixelShuffle is an operation used in super-resolution models to implement efficient sub-pixel convolutions with a stride of 1/r</a:t>
            </a:r>
            <a:r>
              <a:rPr lang="de-DE" altLang="en-US" sz="2135">
                <a:latin typeface="Calibri" panose="020F0502020204030204" charset="0"/>
                <a:cs typeface="Calibri" panose="020F0502020204030204" charset="0"/>
              </a:rPr>
              <a:t> where r is an upscale factor </a:t>
            </a:r>
            <a:r>
              <a:rPr lang="en-US" sz="2135">
                <a:latin typeface="Calibri" panose="020F0502020204030204" charset="0"/>
                <a:cs typeface="Calibri" panose="020F0502020204030204" charset="0"/>
              </a:rPr>
              <a:t>. Specifically it rearranges elements in a tensor of shape  (</a:t>
            </a:r>
            <a:r>
              <a:rPr lang="de-DE" sz="2135">
                <a:latin typeface="Calibri" panose="020F0502020204030204" charset="0"/>
                <a:cs typeface="Calibri" panose="020F0502020204030204" charset="0"/>
              </a:rPr>
              <a:t>*,C x r^2, H, W</a:t>
            </a:r>
            <a:r>
              <a:rPr lang="en-US" sz="2135">
                <a:latin typeface="Calibri" panose="020F0502020204030204" charset="0"/>
                <a:cs typeface="Calibri" panose="020F0502020204030204" charset="0"/>
              </a:rPr>
              <a:t>) to a tensor of shape </a:t>
            </a:r>
            <a:r>
              <a:rPr lang="de-DE" altLang="en-US" sz="2135">
                <a:latin typeface="Calibri" panose="020F0502020204030204" charset="0"/>
                <a:cs typeface="Calibri" panose="020F0502020204030204" charset="0"/>
              </a:rPr>
              <a:t>(*, C, H x r, W x r)</a:t>
            </a:r>
            <a:r>
              <a:rPr lang="en-US" sz="2135">
                <a:latin typeface="Calibri" panose="020F0502020204030204" charset="0"/>
                <a:cs typeface="Calibri" panose="020F0502020204030204" charset="0"/>
              </a:rPr>
              <a:t>.</a:t>
            </a:r>
            <a:endParaRPr lang="en-US" sz="2135">
              <a:latin typeface="Calibri" panose="020F0502020204030204" charset="0"/>
              <a:cs typeface="Calibri" panose="020F0502020204030204" charset="0"/>
            </a:endParaRP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Headline"/>
          <p:cNvSpPr txBox="1">
            <a:spLocks noGrp="1"/>
          </p:cNvSpPr>
          <p:nvPr>
            <p:ph type="title"/>
          </p:nvPr>
        </p:nvSpPr>
        <p:spPr>
          <a:xfrm>
            <a:off x="527120" y="1292924"/>
            <a:ext cx="12101690" cy="713461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altLang="de-DE" dirty="0">
                <a:latin typeface="Calibri" panose="020F0502020204030204" charset="0"/>
              </a:rPr>
              <a:t>Training</a:t>
            </a:r>
            <a:r>
              <a:rPr lang="de-DE" altLang="en-US" dirty="0">
                <a:latin typeface="Calibri" panose="020F0502020204030204" charset="0"/>
              </a:rPr>
              <a:t> default SRGAN</a:t>
            </a:r>
            <a:endParaRPr lang="de-DE" altLang="en-US" dirty="0">
              <a:latin typeface="Calibri" panose="020F0502020204030204" charset="0"/>
            </a:endParaRPr>
          </a:p>
        </p:txBody>
      </p:sp>
      <p:sp>
        <p:nvSpPr>
          <p:cNvPr id="5" name="No list…"/>
          <p:cNvSpPr txBox="1"/>
          <p:nvPr/>
        </p:nvSpPr>
        <p:spPr>
          <a:xfrm>
            <a:off x="1021715" y="2386330"/>
            <a:ext cx="6138545" cy="5959475"/>
          </a:xfrm>
          <a:prstGeom prst="rect">
            <a:avLst/>
          </a:prstGeom>
          <a:ln w="12700">
            <a:miter lim="400000"/>
          </a:ln>
        </p:spPr>
        <p:txBody>
          <a:bodyPr wrap="square" lIns="38099" tIns="38099" rIns="38099" bIns="38099" anchor="ctr">
            <a:spAutoFit/>
          </a:bodyPr>
          <a:p>
            <a:pPr>
              <a:lnSpc>
                <a:spcPct val="114000"/>
              </a:lnSpc>
              <a:defRPr sz="2400"/>
            </a:pPr>
            <a:r>
              <a:rPr lang="en-US" altLang="de-DE" sz="3415" dirty="0">
                <a:latin typeface="Calibri" panose="020F0502020204030204" charset="0"/>
              </a:rPr>
              <a:t>Discriminator</a:t>
            </a:r>
            <a:r>
              <a:rPr lang="de-DE" sz="3415" dirty="0">
                <a:latin typeface="Calibri" panose="020F0502020204030204" charset="0"/>
              </a:rPr>
              <a:t> </a:t>
            </a:r>
            <a:endParaRPr sz="3415" dirty="0"/>
          </a:p>
          <a:p>
            <a:pPr marL="231140" lvl="1" indent="-231140">
              <a:buClr>
                <a:srgbClr val="2963B7"/>
              </a:buClr>
              <a:buSzPct val="100000"/>
              <a:buChar char="•"/>
            </a:pPr>
            <a:r>
              <a:rPr lang="en-US" altLang="de-DE" sz="2560">
                <a:latin typeface="Calibri" panose="020F0502020204030204" charset="0"/>
                <a:sym typeface="+mn-ea"/>
              </a:rPr>
              <a:t>BCE-Loss</a:t>
            </a:r>
            <a:r>
              <a:rPr lang="de-DE" altLang="en-US" sz="2560">
                <a:latin typeface="Calibri" panose="020F0502020204030204" charset="0"/>
                <a:sym typeface="+mn-ea"/>
              </a:rPr>
              <a:t> </a:t>
            </a:r>
            <a:endParaRPr lang="de-DE" altLang="en-US" sz="2560">
              <a:latin typeface="Calibri" panose="020F0502020204030204" charset="0"/>
              <a:sym typeface="+mn-ea"/>
            </a:endParaRPr>
          </a:p>
          <a:p>
            <a:pPr lvl="1" indent="0">
              <a:buClr>
                <a:srgbClr val="2963B7"/>
              </a:buClr>
              <a:buSzPct val="100000"/>
            </a:pPr>
            <a:r>
              <a:rPr lang="de-DE" altLang="en-US" sz="2560" dirty="0">
                <a:latin typeface="Calibri" panose="020F0502020204030204" charset="0"/>
                <a:sym typeface="+mn-ea"/>
              </a:rPr>
              <a:t>    - one for HR images </a:t>
            </a:r>
            <a:endParaRPr lang="de-DE" altLang="en-US" sz="2560" dirty="0">
              <a:latin typeface="Calibri" panose="020F0502020204030204" charset="0"/>
              <a:sym typeface="+mn-ea"/>
            </a:endParaRPr>
          </a:p>
          <a:p>
            <a:pPr lvl="1" indent="0">
              <a:buClr>
                <a:srgbClr val="2963B7"/>
              </a:buClr>
              <a:buSzPct val="100000"/>
            </a:pPr>
            <a:r>
              <a:rPr lang="de-DE" altLang="en-US" sz="2560" dirty="0">
                <a:latin typeface="Calibri" panose="020F0502020204030204" charset="0"/>
                <a:sym typeface="+mn-ea"/>
              </a:rPr>
              <a:t>    - one for Fake images</a:t>
            </a:r>
            <a:endParaRPr lang="de-DE" altLang="en-US" sz="2560" dirty="0">
              <a:latin typeface="Calibri" panose="020F0502020204030204" charset="0"/>
              <a:sym typeface="+mn-ea"/>
            </a:endParaRPr>
          </a:p>
          <a:p>
            <a:pPr lvl="1" indent="0">
              <a:buClr>
                <a:srgbClr val="2963B7"/>
              </a:buClr>
              <a:buSzPct val="100000"/>
            </a:pPr>
            <a:endParaRPr lang="de-DE" altLang="en-US" sz="2560" dirty="0">
              <a:latin typeface="Calibri" panose="020F0502020204030204" charset="0"/>
              <a:sym typeface="+mn-ea"/>
            </a:endParaRPr>
          </a:p>
          <a:p>
            <a:pPr>
              <a:lnSpc>
                <a:spcPct val="114000"/>
              </a:lnSpc>
              <a:defRPr sz="2400"/>
            </a:pPr>
            <a:r>
              <a:rPr lang="de-DE" altLang="en-US" sz="3200" dirty="0">
                <a:latin typeface="Calibri" panose="020F0502020204030204" charset="0"/>
                <a:sym typeface="+mn-ea"/>
              </a:rPr>
              <a:t>Generator</a:t>
            </a:r>
            <a:r>
              <a:rPr lang="de-DE" sz="3200" dirty="0">
                <a:latin typeface="Calibri" panose="020F0502020204030204" charset="0"/>
                <a:sym typeface="+mn-ea"/>
              </a:rPr>
              <a:t> </a:t>
            </a:r>
            <a:endParaRPr sz="2560" dirty="0"/>
          </a:p>
          <a:p>
            <a:pPr marL="231140" lvl="1" indent="-231140">
              <a:buClr>
                <a:srgbClr val="2963B7"/>
              </a:buClr>
              <a:buSzPct val="100000"/>
              <a:buChar char="•"/>
            </a:pPr>
            <a:r>
              <a:rPr lang="de-DE" altLang="en-US" sz="2560">
                <a:latin typeface="Calibri" panose="020F0502020204030204" charset="0"/>
                <a:sym typeface="+mn-ea"/>
              </a:rPr>
              <a:t>New </a:t>
            </a:r>
            <a:r>
              <a:rPr lang="en-US" altLang="de-DE" sz="2560">
                <a:latin typeface="Calibri" panose="020F0502020204030204" charset="0"/>
                <a:sym typeface="+mn-ea"/>
              </a:rPr>
              <a:t>Loss function</a:t>
            </a:r>
            <a:r>
              <a:rPr lang="de-DE" altLang="en-US" sz="2560">
                <a:latin typeface="Calibri" panose="020F0502020204030204" charset="0"/>
                <a:sym typeface="+mn-ea"/>
              </a:rPr>
              <a:t> with perceptual loss </a:t>
            </a:r>
            <a:endParaRPr lang="de-DE" altLang="en-US" sz="2560">
              <a:latin typeface="Calibri" panose="020F0502020204030204" charset="0"/>
              <a:sym typeface="+mn-ea"/>
            </a:endParaRPr>
          </a:p>
          <a:p>
            <a:pPr lvl="1" indent="0">
              <a:buClr>
                <a:srgbClr val="2963B7"/>
              </a:buClr>
              <a:buSzPct val="100000"/>
            </a:pPr>
            <a:r>
              <a:rPr lang="de-DE" altLang="en-US" sz="2560" dirty="0">
                <a:latin typeface="Calibri" panose="020F0502020204030204" charset="0"/>
                <a:sym typeface="+mn-ea"/>
              </a:rPr>
              <a:t>    - content loss: 0 - 10 epochs are MSE</a:t>
            </a:r>
            <a:endParaRPr lang="de-DE" altLang="en-US" sz="2560" dirty="0">
              <a:latin typeface="Calibri" panose="020F0502020204030204" charset="0"/>
              <a:sym typeface="+mn-ea"/>
            </a:endParaRPr>
          </a:p>
          <a:p>
            <a:pPr lvl="1" indent="0">
              <a:buClr>
                <a:srgbClr val="2963B7"/>
              </a:buClr>
              <a:buSzPct val="100000"/>
            </a:pPr>
            <a:r>
              <a:rPr lang="de-DE" altLang="en-US" sz="2560" dirty="0">
                <a:latin typeface="Calibri" panose="020F0502020204030204" charset="0"/>
                <a:sym typeface="+mn-ea"/>
              </a:rPr>
              <a:t>      loss between fake images and HR images;</a:t>
            </a:r>
            <a:endParaRPr lang="de-DE" altLang="en-US" sz="2560" dirty="0">
              <a:latin typeface="Calibri" panose="020F0502020204030204" charset="0"/>
              <a:sym typeface="+mn-ea"/>
            </a:endParaRPr>
          </a:p>
          <a:p>
            <a:pPr lvl="1" indent="0">
              <a:buClr>
                <a:srgbClr val="2963B7"/>
              </a:buClr>
              <a:buSzPct val="100000"/>
            </a:pPr>
            <a:r>
              <a:rPr lang="de-DE" altLang="en-US" sz="2560" dirty="0">
                <a:latin typeface="Calibri" panose="020F0502020204030204" charset="0"/>
                <a:sym typeface="+mn-ea"/>
              </a:rPr>
              <a:t>      10 - 15 epochs are VGG based Loss    </a:t>
            </a:r>
            <a:endParaRPr lang="de-DE" altLang="en-US" sz="2560" dirty="0">
              <a:latin typeface="Calibri" panose="020F0502020204030204" charset="0"/>
              <a:sym typeface="+mn-ea"/>
            </a:endParaRPr>
          </a:p>
          <a:p>
            <a:pPr lvl="1" indent="0">
              <a:buClr>
                <a:srgbClr val="2963B7"/>
              </a:buClr>
              <a:buSzPct val="100000"/>
            </a:pPr>
            <a:r>
              <a:rPr lang="de-DE" altLang="en-US" sz="2560" dirty="0">
                <a:latin typeface="Calibri" panose="020F0502020204030204" charset="0"/>
                <a:sym typeface="+mn-ea"/>
              </a:rPr>
              <a:t>    - adversarial loss: The generative loss </a:t>
            </a:r>
            <a:r>
              <a:rPr lang="de-DE" altLang="en-US" sz="2560" dirty="0">
                <a:latin typeface="Calibri" panose="020F0502020204030204" charset="0"/>
                <a:sym typeface="+mn-ea"/>
              </a:rPr>
              <a:t>is   defined based on the probabilities of the discriminator over all training samples as</a:t>
            </a:r>
            <a:endParaRPr lang="de-DE" altLang="en-US" sz="2560" dirty="0">
              <a:latin typeface="Calibri" panose="020F0502020204030204" charset="0"/>
              <a:sym typeface="+mn-ea"/>
            </a:endParaRPr>
          </a:p>
          <a:p>
            <a:pPr lvl="1" indent="0">
              <a:buClr>
                <a:srgbClr val="2963B7"/>
              </a:buClr>
              <a:buSzPct val="100000"/>
            </a:pPr>
            <a:endParaRPr lang="de-DE" altLang="en-US" sz="2560" dirty="0">
              <a:latin typeface="Calibri" panose="020F0502020204030204" charset="0"/>
              <a:sym typeface="+mn-ea"/>
            </a:endParaRPr>
          </a:p>
        </p:txBody>
      </p:sp>
      <p:pic>
        <p:nvPicPr>
          <p:cNvPr id="14" name="Content Placeholder 1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05675" y="5630545"/>
            <a:ext cx="5525770" cy="1637030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Headline"/>
          <p:cNvSpPr txBox="1">
            <a:spLocks noGrp="1"/>
          </p:cNvSpPr>
          <p:nvPr>
            <p:ph type="title"/>
          </p:nvPr>
        </p:nvSpPr>
        <p:spPr>
          <a:xfrm>
            <a:off x="451555" y="1256094"/>
            <a:ext cx="12101690" cy="713461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de-DE" dirty="0">
                <a:latin typeface="Calibri" panose="020F0502020204030204" charset="0"/>
              </a:rPr>
              <a:t>Traning default SRGAN</a:t>
            </a:r>
            <a:endParaRPr lang="de-DE" dirty="0">
              <a:latin typeface="Calibri" panose="020F0502020204030204" charset="0"/>
            </a:endParaRPr>
          </a:p>
        </p:txBody>
      </p:sp>
      <p:sp>
        <p:nvSpPr>
          <p:cNvPr id="3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040996" y="8221646"/>
            <a:ext cx="80645" cy="19431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sz="1270"/>
            </a:fld>
            <a:endParaRPr sz="1270"/>
          </a:p>
        </p:txBody>
      </p:sp>
      <p:sp>
        <p:nvSpPr>
          <p:cNvPr id="4" name="Text Box 3"/>
          <p:cNvSpPr txBox="1"/>
          <p:nvPr/>
        </p:nvSpPr>
        <p:spPr>
          <a:xfrm>
            <a:off x="589280" y="6755045"/>
            <a:ext cx="268605" cy="5511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de-DE" altLang="en-US" sz="2985">
                <a:latin typeface="Calibri" panose="020F0502020204030204" charset="0"/>
              </a:rPr>
              <a:t> </a:t>
            </a:r>
            <a:endParaRPr lang="de-DE" altLang="en-US" sz="2345">
              <a:latin typeface="Calibri" panose="020F0502020204030204" charset="0"/>
            </a:endParaRPr>
          </a:p>
        </p:txBody>
      </p:sp>
      <p:pic>
        <p:nvPicPr>
          <p:cNvPr id="3" name="Content Placeholder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0944" y="2878667"/>
            <a:ext cx="4836160" cy="2042160"/>
          </a:xfrm>
          <a:prstGeom prst="rect">
            <a:avLst/>
          </a:prstGeom>
        </p:spPr>
      </p:pic>
      <p:pic>
        <p:nvPicPr>
          <p:cNvPr id="6" name="Content Placeholder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053" y="4800261"/>
            <a:ext cx="4257040" cy="180848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053" y="6725920"/>
            <a:ext cx="4328160" cy="1808480"/>
          </a:xfrm>
          <a:prstGeom prst="rect">
            <a:avLst/>
          </a:prstGeom>
        </p:spPr>
      </p:pic>
      <p:pic>
        <p:nvPicPr>
          <p:cNvPr id="11" name="Picture 10" descr="training_curve5-10"/>
          <p:cNvPicPr>
            <a:picLocks noChangeAspect="1"/>
          </p:cNvPicPr>
          <p:nvPr/>
        </p:nvPicPr>
        <p:blipFill>
          <a:blip r:embed="rId4"/>
          <a:srcRect t="6362" r="-735"/>
          <a:stretch>
            <a:fillRect/>
          </a:stretch>
        </p:blipFill>
        <p:spPr>
          <a:xfrm>
            <a:off x="4702810" y="2233295"/>
            <a:ext cx="5222875" cy="3878580"/>
          </a:xfrm>
          <a:prstGeom prst="rect">
            <a:avLst/>
          </a:prstGeom>
        </p:spPr>
      </p:pic>
      <p:pic>
        <p:nvPicPr>
          <p:cNvPr id="15" name="Picture 14" descr="training_curve"/>
          <p:cNvPicPr>
            <a:picLocks noChangeAspect="1"/>
          </p:cNvPicPr>
          <p:nvPr/>
        </p:nvPicPr>
        <p:blipFill>
          <a:blip r:embed="rId5"/>
          <a:srcRect t="5463" r="-638"/>
          <a:stretch>
            <a:fillRect/>
          </a:stretch>
        </p:blipFill>
        <p:spPr>
          <a:xfrm>
            <a:off x="8021320" y="6094095"/>
            <a:ext cx="4910455" cy="365950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Headline"/>
          <p:cNvSpPr txBox="1">
            <a:spLocks noGrp="1"/>
          </p:cNvSpPr>
          <p:nvPr>
            <p:ph type="title"/>
          </p:nvPr>
        </p:nvSpPr>
        <p:spPr>
          <a:xfrm>
            <a:off x="451555" y="1237679"/>
            <a:ext cx="12101690" cy="713461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de-DE" dirty="0">
                <a:latin typeface="Calibri" panose="020F0502020204030204" charset="0"/>
                <a:sym typeface="+mn-ea"/>
              </a:rPr>
              <a:t>Traning SRGAN with Pixel Shuffle</a:t>
            </a:r>
            <a:endParaRPr lang="de-DE" dirty="0">
              <a:latin typeface="Calibri" panose="020F0502020204030204" charset="0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589280" y="6755045"/>
            <a:ext cx="268605" cy="5511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de-DE" altLang="en-US" sz="2985">
                <a:latin typeface="Calibri" panose="020F0502020204030204" charset="0"/>
              </a:rPr>
              <a:t> </a:t>
            </a:r>
            <a:endParaRPr lang="de-DE" altLang="en-US" sz="2345">
              <a:latin typeface="Calibri" panose="020F0502020204030204" charset="0"/>
            </a:endParaRPr>
          </a:p>
        </p:txBody>
      </p:sp>
      <p:pic>
        <p:nvPicPr>
          <p:cNvPr id="5" name="Picture 4" descr="outputsuffler_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1781" y="2759456"/>
            <a:ext cx="3976624" cy="1750229"/>
          </a:xfrm>
          <a:prstGeom prst="rect">
            <a:avLst/>
          </a:prstGeom>
        </p:spPr>
      </p:pic>
      <p:pic>
        <p:nvPicPr>
          <p:cNvPr id="10" name="Picture 9" descr="shuffler_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549" y="4435179"/>
            <a:ext cx="3927856" cy="1729232"/>
          </a:xfrm>
          <a:prstGeom prst="rect">
            <a:avLst/>
          </a:prstGeom>
        </p:spPr>
      </p:pic>
      <p:pic>
        <p:nvPicPr>
          <p:cNvPr id="11" name="Picture 10" descr="shuffler_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029" y="6212501"/>
            <a:ext cx="3912277" cy="1722459"/>
          </a:xfrm>
          <a:prstGeom prst="rect">
            <a:avLst/>
          </a:prstGeom>
        </p:spPr>
      </p:pic>
      <p:sp>
        <p:nvSpPr>
          <p:cNvPr id="12" name="Text Box 11"/>
          <p:cNvSpPr txBox="1"/>
          <p:nvPr/>
        </p:nvSpPr>
        <p:spPr>
          <a:xfrm>
            <a:off x="4559808" y="2956560"/>
            <a:ext cx="1147445" cy="45275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de-DE" altLang="en-US" sz="2345">
                <a:latin typeface="Calibri" panose="020F0502020204030204" charset="0"/>
              </a:rPr>
              <a:t>0 epoch</a:t>
            </a:r>
            <a:endParaRPr lang="de-DE" altLang="en-US" sz="2345">
              <a:latin typeface="Calibri" panose="020F0502020204030204" charset="0"/>
            </a:endParaRPr>
          </a:p>
        </p:txBody>
      </p:sp>
      <p:sp>
        <p:nvSpPr>
          <p:cNvPr id="15" name="Down Arrow 14"/>
          <p:cNvSpPr/>
          <p:nvPr/>
        </p:nvSpPr>
        <p:spPr>
          <a:xfrm>
            <a:off x="5010912" y="3362960"/>
            <a:ext cx="80603" cy="400574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sz="2345"/>
          </a:p>
        </p:txBody>
      </p:sp>
      <p:sp>
        <p:nvSpPr>
          <p:cNvPr id="16" name="Text Box 15"/>
          <p:cNvSpPr txBox="1"/>
          <p:nvPr/>
        </p:nvSpPr>
        <p:spPr>
          <a:xfrm>
            <a:off x="4568613" y="7403253"/>
            <a:ext cx="1415415" cy="45275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de-DE" altLang="en-US" sz="2345">
                <a:latin typeface="Calibri" panose="020F0502020204030204" charset="0"/>
              </a:rPr>
              <a:t>15 epochs</a:t>
            </a:r>
            <a:endParaRPr lang="de-DE" altLang="en-US" sz="2345">
              <a:latin typeface="Calibri" panose="020F0502020204030204" charset="0"/>
            </a:endParaRPr>
          </a:p>
        </p:txBody>
      </p:sp>
      <p:pic>
        <p:nvPicPr>
          <p:cNvPr id="17" name="Content Placeholder 10" descr="val_shuffler_curv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6971" y="3267456"/>
            <a:ext cx="5617803" cy="441824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7A4"/>
      </a:accent1>
      <a:accent2>
        <a:srgbClr val="00446C"/>
      </a:accent2>
      <a:accent3>
        <a:srgbClr val="75B0D2"/>
      </a:accent3>
      <a:accent4>
        <a:srgbClr val="A7D1EE"/>
      </a:accent4>
      <a:accent5>
        <a:srgbClr val="E1DED5"/>
      </a:accent5>
      <a:accent6>
        <a:srgbClr val="EA862C"/>
      </a:accent6>
      <a:hlink>
        <a:srgbClr val="0000FF"/>
      </a:hlink>
      <a:folHlink>
        <a:srgbClr val="FF00FF"/>
      </a:folHlink>
    </a:clrScheme>
    <a:fontScheme name="White">
      <a:majorFont>
        <a:latin typeface="Arial"/>
        <a:ea typeface="Arial"/>
        <a:cs typeface="Arial"/>
      </a:majorFont>
      <a:minorFont>
        <a:latin typeface="Helvetica Neue"/>
        <a:ea typeface="Helvetica Neue"/>
        <a:cs typeface="Helvetica Neu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rotWithShape="0">
              <a:schemeClr val="accent6">
                <a:hueOff val="-1708773"/>
                <a:satOff val="-82171"/>
                <a:lumOff val="-54522"/>
                <a:alpha val="50000"/>
              </a:schemeClr>
            </a:outerShdw>
          </a:effectLst>
        </a:effectStyle>
        <a:effectStyle>
          <a:effectLst>
            <a:outerShdw blurRad="38100" dist="25400" dir="5400000" rotWithShape="0">
              <a:schemeClr val="accent6">
                <a:hueOff val="-1708773"/>
                <a:satOff val="-82171"/>
                <a:lumOff val="-54522"/>
                <a:alpha val="50000"/>
              </a:scheme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2">
            <a:hueOff val="-1350521"/>
            <a:satOff val="-3447"/>
            <a:lumOff val="78770"/>
          </a:schemeClr>
        </a:solidFill>
        <a:ln w="25400" cap="flat">
          <a:solidFill>
            <a:srgbClr val="005293"/>
          </a:solidFill>
          <a:prstDash val="solid"/>
          <a:round/>
        </a:ln>
      </a:spPr>
      <a:bodyPr rot="0" spcFirstLastPara="1" vertOverflow="overflow" horzOverflow="overflow" vert="horz" wrap="square" lIns="65023" tIns="65023" rIns="65023" bIns="65023" numCol="1" spcCol="38100" rtlCol="0" anchor="t">
        <a:spAutoFit/>
      </a:bodyPr>
      <a:lstStyle>
        <a:defPPr marL="0" marR="0" indent="0" algn="l" defTabSz="130048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2200" b="0" i="0" u="none" strike="noStrike" cap="none" spc="0" normalizeH="0" baseline="0">
            <a:ln>
              <a:noFill/>
            </a:ln>
            <a:solidFill>
              <a:schemeClr val="accent6">
                <a:hueOff val="-1708773"/>
                <a:satOff val="-82171"/>
                <a:lumOff val="-54522"/>
              </a:schemeClr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5293"/>
          </a:solidFill>
          <a:prstDash val="solid"/>
          <a:round/>
        </a:ln>
        <a:effectLst>
          <a:outerShdw blurRad="50800" dist="25400" dir="5400000" rotWithShape="0">
            <a:schemeClr val="accent6">
              <a:hueOff val="-1708773"/>
              <a:satOff val="-82171"/>
              <a:lumOff val="-54522"/>
              <a:alpha val="38000"/>
            </a:schemeClr>
          </a:outerShdw>
        </a:effectLst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130048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2200" b="0" i="0" u="none" strike="noStrike" cap="none" spc="0" normalizeH="0" baseline="0">
            <a:ln>
              <a:noFill/>
            </a:ln>
            <a:solidFill>
              <a:schemeClr val="accent6">
                <a:hueOff val="-1708773"/>
                <a:satOff val="-82171"/>
                <a:lumOff val="-54522"/>
              </a:schemeClr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7A4"/>
      </a:accent1>
      <a:accent2>
        <a:srgbClr val="00446C"/>
      </a:accent2>
      <a:accent3>
        <a:srgbClr val="75B0D2"/>
      </a:accent3>
      <a:accent4>
        <a:srgbClr val="A7D1EE"/>
      </a:accent4>
      <a:accent5>
        <a:srgbClr val="E1DED5"/>
      </a:accent5>
      <a:accent6>
        <a:srgbClr val="EA862C"/>
      </a:accent6>
      <a:hlink>
        <a:srgbClr val="0000FF"/>
      </a:hlink>
      <a:folHlink>
        <a:srgbClr val="FF00FF"/>
      </a:folHlink>
    </a:clrScheme>
    <a:fontScheme name="White">
      <a:majorFont>
        <a:latin typeface="Arial"/>
        <a:ea typeface="Arial"/>
        <a:cs typeface="Arial"/>
      </a:majorFont>
      <a:minorFont>
        <a:latin typeface="Helvetica Neue"/>
        <a:ea typeface="Helvetica Neue"/>
        <a:cs typeface="Helvetica Neu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rotWithShape="0">
              <a:schemeClr val="accent6">
                <a:hueOff val="-1708773"/>
                <a:satOff val="-82171"/>
                <a:lumOff val="-54522"/>
                <a:alpha val="50000"/>
              </a:schemeClr>
            </a:outerShdw>
          </a:effectLst>
        </a:effectStyle>
        <a:effectStyle>
          <a:effectLst>
            <a:outerShdw blurRad="38100" dist="25400" dir="5400000" rotWithShape="0">
              <a:schemeClr val="accent6">
                <a:hueOff val="-1708773"/>
                <a:satOff val="-82171"/>
                <a:lumOff val="-54522"/>
                <a:alpha val="50000"/>
              </a:scheme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2">
            <a:hueOff val="-1350521"/>
            <a:satOff val="-3447"/>
            <a:lumOff val="78770"/>
          </a:schemeClr>
        </a:solidFill>
        <a:ln w="25400" cap="flat">
          <a:solidFill>
            <a:srgbClr val="005293"/>
          </a:solidFill>
          <a:prstDash val="solid"/>
          <a:round/>
        </a:ln>
      </a:spPr>
      <a:bodyPr rot="0" spcFirstLastPara="1" vertOverflow="overflow" horzOverflow="overflow" vert="horz" wrap="square" lIns="65023" tIns="65023" rIns="65023" bIns="65023" numCol="1" spcCol="38100" rtlCol="0" anchor="t">
        <a:spAutoFit/>
      </a:bodyPr>
      <a:lstStyle>
        <a:defPPr marL="0" marR="0" indent="0" algn="l" defTabSz="130048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2200" b="0" i="0" u="none" strike="noStrike" cap="none" spc="0" normalizeH="0" baseline="0">
            <a:ln>
              <a:noFill/>
            </a:ln>
            <a:solidFill>
              <a:schemeClr val="accent6">
                <a:hueOff val="-1708773"/>
                <a:satOff val="-82171"/>
                <a:lumOff val="-54522"/>
              </a:schemeClr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5293"/>
          </a:solidFill>
          <a:prstDash val="solid"/>
          <a:round/>
        </a:ln>
        <a:effectLst>
          <a:outerShdw blurRad="50800" dist="25400" dir="5400000" rotWithShape="0">
            <a:schemeClr val="accent6">
              <a:hueOff val="-1708773"/>
              <a:satOff val="-82171"/>
              <a:lumOff val="-54522"/>
              <a:alpha val="38000"/>
            </a:schemeClr>
          </a:outerShdw>
        </a:effectLst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130048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2200" b="0" i="0" u="none" strike="noStrike" cap="none" spc="0" normalizeH="0" baseline="0">
            <a:ln>
              <a:noFill/>
            </a:ln>
            <a:solidFill>
              <a:schemeClr val="accent6">
                <a:hueOff val="-1708773"/>
                <a:satOff val="-82171"/>
                <a:lumOff val="-54522"/>
              </a:schemeClr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1575</Words>
  <Application>WPS Presentation</Application>
  <PresentationFormat>Custom</PresentationFormat>
  <Paragraphs>98</Paragraphs>
  <Slides>12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23" baseType="lpstr">
      <vt:lpstr>Arial</vt:lpstr>
      <vt:lpstr>SimSun</vt:lpstr>
      <vt:lpstr>Wingdings</vt:lpstr>
      <vt:lpstr>Helvetica Neue</vt:lpstr>
      <vt:lpstr>Arial</vt:lpstr>
      <vt:lpstr>Lucida Grande</vt:lpstr>
      <vt:lpstr>Microsoft YaHei</vt:lpstr>
      <vt:lpstr>Arial Unicode MS</vt:lpstr>
      <vt:lpstr>Calibri</vt:lpstr>
      <vt:lpstr>Helvetica Neue</vt:lpstr>
      <vt:lpstr>White</vt:lpstr>
      <vt:lpstr>PowerPoint 演示文稿</vt:lpstr>
      <vt:lpstr>Task</vt:lpstr>
      <vt:lpstr>Datasets and Preprosessing</vt:lpstr>
      <vt:lpstr>Default SRGAN</vt:lpstr>
      <vt:lpstr>SRGAN with Pixel Shuffle</vt:lpstr>
      <vt:lpstr>Pixel Shuffle</vt:lpstr>
      <vt:lpstr>Task</vt:lpstr>
      <vt:lpstr>Traning default SRGAN</vt:lpstr>
      <vt:lpstr>Traning SRGAN with Pixel Shuffle</vt:lpstr>
      <vt:lpstr>Results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Headline</dc:title>
  <dc:creator/>
  <cp:lastModifiedBy>Zhihao Xiong</cp:lastModifiedBy>
  <cp:revision>33</cp:revision>
  <dcterms:created xsi:type="dcterms:W3CDTF">2022-09-20T07:39:49Z</dcterms:created>
  <dcterms:modified xsi:type="dcterms:W3CDTF">2022-09-20T11:18:51Z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F939DA05AC5F421F9194471DE859E1E6</vt:lpwstr>
  </property>
  <property fmtid="{D5CDD505-2E9C-101B-9397-08002B2CF9AE}" pid="3" name="KSOProductBuildVer">
    <vt:lpwstr>1033-11.2.0.11306</vt:lpwstr>
  </property>
</Properties>
</file>